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CDDA"/>
    <a:srgbClr val="DEED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59" autoAdjust="0"/>
  </p:normalViewPr>
  <p:slideViewPr>
    <p:cSldViewPr snapToGrid="0">
      <p:cViewPr>
        <p:scale>
          <a:sx n="112" d="100"/>
          <a:sy n="112" d="100"/>
        </p:scale>
        <p:origin x="-14412" y="-27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h-TH"/>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44681179558437"/>
          <c:y val="0.23326585892282686"/>
          <c:w val="0.88492371302951922"/>
          <c:h val="0.64570531201289494"/>
        </c:manualLayout>
      </c:layout>
      <c:barChart>
        <c:barDir val="col"/>
        <c:grouping val="clustered"/>
        <c:varyColors val="0"/>
        <c:ser>
          <c:idx val="0"/>
          <c:order val="0"/>
          <c:tx>
            <c:strRef>
              <c:f>Sheet1!$B$1</c:f>
              <c:strCache>
                <c:ptCount val="1"/>
                <c:pt idx="0">
                  <c:v>10^9</c:v>
                </c:pt>
              </c:strCache>
            </c:strRef>
          </c:tx>
          <c:spPr>
            <a:solidFill>
              <a:schemeClr val="accent2"/>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C64E-481E-82EF-B4AFB887AA93}"/>
              </c:ext>
            </c:extLst>
          </c:dPt>
          <c:dPt>
            <c:idx val="2"/>
            <c:invertIfNegative val="0"/>
            <c:bubble3D val="0"/>
            <c:spPr>
              <a:solidFill>
                <a:srgbClr val="00B050"/>
              </a:solidFill>
              <a:ln>
                <a:noFill/>
              </a:ln>
              <a:effectLst/>
            </c:spPr>
            <c:extLst>
              <c:ext xmlns:c16="http://schemas.microsoft.com/office/drawing/2014/chart" uri="{C3380CC4-5D6E-409C-BE32-E72D297353CC}">
                <c16:uniqueId val="{00000003-C64E-481E-82EF-B4AFB887AA93}"/>
              </c:ext>
            </c:extLst>
          </c:dPt>
          <c:dPt>
            <c:idx val="3"/>
            <c:invertIfNegative val="0"/>
            <c:bubble3D val="0"/>
            <c:spPr>
              <a:solidFill>
                <a:srgbClr val="FF0000"/>
              </a:solidFill>
              <a:ln>
                <a:noFill/>
              </a:ln>
              <a:effectLst/>
            </c:spPr>
            <c:extLst>
              <c:ext xmlns:c16="http://schemas.microsoft.com/office/drawing/2014/chart" uri="{C3380CC4-5D6E-409C-BE32-E72D297353CC}">
                <c16:uniqueId val="{00000005-C64E-481E-82EF-B4AFB887AA93}"/>
              </c:ext>
            </c:extLst>
          </c:dPt>
          <c:dPt>
            <c:idx val="4"/>
            <c:invertIfNegative val="0"/>
            <c:bubble3D val="0"/>
            <c:spPr>
              <a:solidFill>
                <a:srgbClr val="FFFF00"/>
              </a:solidFill>
              <a:ln>
                <a:noFill/>
              </a:ln>
              <a:effectLst/>
            </c:spPr>
            <c:extLst>
              <c:ext xmlns:c16="http://schemas.microsoft.com/office/drawing/2014/chart" uri="{C3380CC4-5D6E-409C-BE32-E72D297353CC}">
                <c16:uniqueId val="{00000007-C64E-481E-82EF-B4AFB887AA93}"/>
              </c:ext>
            </c:extLst>
          </c:dPt>
          <c:dPt>
            <c:idx val="5"/>
            <c:invertIfNegative val="0"/>
            <c:bubble3D val="0"/>
            <c:spPr>
              <a:solidFill>
                <a:srgbClr val="7030A0"/>
              </a:solidFill>
              <a:ln>
                <a:noFill/>
              </a:ln>
              <a:effectLst/>
            </c:spPr>
            <c:extLst>
              <c:ext xmlns:c16="http://schemas.microsoft.com/office/drawing/2014/chart" uri="{C3380CC4-5D6E-409C-BE32-E72D297353CC}">
                <c16:uniqueId val="{00000009-C64E-481E-82EF-B4AFB887AA93}"/>
              </c:ext>
            </c:extLst>
          </c:dPt>
          <c:dPt>
            <c:idx val="6"/>
            <c:invertIfNegative val="0"/>
            <c:bubble3D val="0"/>
            <c:spPr>
              <a:solidFill>
                <a:srgbClr val="00B0F0"/>
              </a:solidFill>
              <a:ln>
                <a:noFill/>
              </a:ln>
              <a:effectLst/>
            </c:spPr>
            <c:extLst>
              <c:ext xmlns:c16="http://schemas.microsoft.com/office/drawing/2014/chart" uri="{C3380CC4-5D6E-409C-BE32-E72D297353CC}">
                <c16:uniqueId val="{0000000B-C64E-481E-82EF-B4AFB887AA93}"/>
              </c:ext>
            </c:extLst>
          </c:dPt>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Sheet1!$A$2:$A$8</c:f>
              <c:strCache>
                <c:ptCount val="7"/>
                <c:pt idx="0">
                  <c:v>หัวเชื้อราในเมล็ดข้าวฟ่าง</c:v>
                </c:pt>
                <c:pt idx="1">
                  <c:v>0.5 ml</c:v>
                </c:pt>
                <c:pt idx="2">
                  <c:v>1 ml</c:v>
                </c:pt>
                <c:pt idx="3">
                  <c:v>2 ml</c:v>
                </c:pt>
                <c:pt idx="4">
                  <c:v>3 ml</c:v>
                </c:pt>
                <c:pt idx="5">
                  <c:v>4 ml</c:v>
                </c:pt>
                <c:pt idx="6">
                  <c:v>5 ml</c:v>
                </c:pt>
              </c:strCache>
            </c:strRef>
          </c:cat>
          <c:val>
            <c:numRef>
              <c:f>Sheet1!$B$2:$B$8</c:f>
              <c:numCache>
                <c:formatCode>General</c:formatCode>
                <c:ptCount val="7"/>
                <c:pt idx="0">
                  <c:v>3.27</c:v>
                </c:pt>
                <c:pt idx="1">
                  <c:v>4.0199999999999996</c:v>
                </c:pt>
                <c:pt idx="2">
                  <c:v>5.03</c:v>
                </c:pt>
                <c:pt idx="3">
                  <c:v>3.91</c:v>
                </c:pt>
                <c:pt idx="4">
                  <c:v>3.02</c:v>
                </c:pt>
                <c:pt idx="5">
                  <c:v>2.46</c:v>
                </c:pt>
                <c:pt idx="6">
                  <c:v>2.1800000000000002</c:v>
                </c:pt>
              </c:numCache>
            </c:numRef>
          </c:val>
          <c:extLst>
            <c:ext xmlns:c16="http://schemas.microsoft.com/office/drawing/2014/chart" uri="{C3380CC4-5D6E-409C-BE32-E72D297353CC}">
              <c16:uniqueId val="{0000000C-C64E-481E-82EF-B4AFB887AA93}"/>
            </c:ext>
          </c:extLst>
        </c:ser>
        <c:dLbls>
          <c:dLblPos val="outEnd"/>
          <c:showLegendKey val="0"/>
          <c:showVal val="1"/>
          <c:showCatName val="0"/>
          <c:showSerName val="0"/>
          <c:showPercent val="0"/>
          <c:showBubbleSize val="0"/>
        </c:dLbls>
        <c:gapWidth val="444"/>
        <c:overlap val="-90"/>
        <c:axId val="255457376"/>
        <c:axId val="255459016"/>
      </c:barChart>
      <c:catAx>
        <c:axId val="255457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255459016"/>
        <c:crosses val="autoZero"/>
        <c:auto val="1"/>
        <c:lblAlgn val="ctr"/>
        <c:lblOffset val="100"/>
        <c:noMultiLvlLbl val="0"/>
      </c:catAx>
      <c:valAx>
        <c:axId val="255459016"/>
        <c:scaling>
          <c:orientation val="minMax"/>
        </c:scaling>
        <c:delete val="1"/>
        <c:axPos val="l"/>
        <c:numFmt formatCode="General" sourceLinked="1"/>
        <c:majorTickMark val="none"/>
        <c:minorTickMark val="none"/>
        <c:tickLblPos val="nextTo"/>
        <c:crossAx val="255457376"/>
        <c:crosses val="autoZero"/>
        <c:crossBetween val="between"/>
      </c:valAx>
      <c:spPr>
        <a:noFill/>
        <a:ln>
          <a:noFill/>
        </a:ln>
        <a:effectLst/>
      </c:spPr>
    </c:plotArea>
    <c:legend>
      <c:legendPos val="t"/>
      <c:layout>
        <c:manualLayout>
          <c:xMode val="edge"/>
          <c:yMode val="edge"/>
          <c:x val="0.23507623456790122"/>
          <c:y val="4.1157407407407406E-2"/>
          <c:w val="0.56708518518518514"/>
          <c:h val="8.20700617283950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สไลด์ชื่อเรื่อง">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th-TH"/>
              <a:t>คลิกเพื่อแก้ไขสไตล์ชื่อเรื่องต้นแบบ</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th-TH"/>
              <a:t>คลิกเพื่อแก้ไขสไตล์ชื่อเรื่องรองต้นแบบ</a:t>
            </a:r>
            <a:endParaRPr lang="en-US" dirty="0"/>
          </a:p>
        </p:txBody>
      </p:sp>
      <p:sp>
        <p:nvSpPr>
          <p:cNvPr id="4" name="Date Placeholder 3"/>
          <p:cNvSpPr>
            <a:spLocks noGrp="1"/>
          </p:cNvSpPr>
          <p:nvPr>
            <p:ph type="dt" sz="half" idx="10"/>
          </p:nvPr>
        </p:nvSpPr>
        <p:spPr/>
        <p:txBody>
          <a:bodyPr/>
          <a:lstStyle/>
          <a:p>
            <a:fld id="{E8C60A1B-FA46-458E-A863-72F4AEDB334C}"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358040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a:t>คลิกเพื่อแก้ไขสไตล์ชื่อเรื่องต้นแบบ</a:t>
            </a:r>
            <a:endParaRPr lang="en-US" dirty="0"/>
          </a:p>
        </p:txBody>
      </p:sp>
      <p:sp>
        <p:nvSpPr>
          <p:cNvPr id="3" name="Content Placeholder 2"/>
          <p:cNvSpPr>
            <a:spLocks noGrp="1"/>
          </p:cNvSpPr>
          <p:nvPr>
            <p:ph idx="1"/>
          </p:nvPr>
        </p:nvSpPr>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E8C60A1B-FA46-458E-A863-72F4AEDB334C}"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2227929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th-TH"/>
              <a:t>แก้ไขสไตล์ของข้อความต้นแบบ</a:t>
            </a:r>
          </a:p>
        </p:txBody>
      </p:sp>
      <p:sp>
        <p:nvSpPr>
          <p:cNvPr id="4" name="Date Placeholder 3"/>
          <p:cNvSpPr>
            <a:spLocks noGrp="1"/>
          </p:cNvSpPr>
          <p:nvPr>
            <p:ph type="dt" sz="half" idx="10"/>
          </p:nvPr>
        </p:nvSpPr>
        <p:spPr/>
        <p:txBody>
          <a:bodyPr/>
          <a:lstStyle/>
          <a:p>
            <a:fld id="{E8C60A1B-FA46-458E-A863-72F4AEDB334C}"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1705745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a:t>คลิกเพื่อแก้ไขสไตล์ชื่อเรื่องต้นแบบ</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Date Placeholder 4"/>
          <p:cNvSpPr>
            <a:spLocks noGrp="1"/>
          </p:cNvSpPr>
          <p:nvPr>
            <p:ph type="dt" sz="half" idx="10"/>
          </p:nvPr>
        </p:nvSpPr>
        <p:spPr/>
        <p:txBody>
          <a:bodyPr/>
          <a:lstStyle/>
          <a:p>
            <a:fld id="{E8C60A1B-FA46-458E-A863-72F4AEDB334C}"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3461225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th-TH"/>
              <a:t>แก้ไขสไตล์ของข้อความต้นแบบ</a:t>
            </a:r>
          </a:p>
        </p:txBody>
      </p:sp>
      <p:sp>
        <p:nvSpPr>
          <p:cNvPr id="4" name="Content Placeholder 3"/>
          <p:cNvSpPr>
            <a:spLocks noGrp="1"/>
          </p:cNvSpPr>
          <p:nvPr>
            <p:ph sz="half" idx="2"/>
          </p:nvPr>
        </p:nvSpPr>
        <p:spPr>
          <a:xfrm>
            <a:off x="2231675" y="15780233"/>
            <a:ext cx="13706415" cy="23210346"/>
          </a:xfrm>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th-TH"/>
              <a:t>แก้ไขสไตล์ของข้อความต้นแบบ</a:t>
            </a:r>
          </a:p>
        </p:txBody>
      </p:sp>
      <p:sp>
        <p:nvSpPr>
          <p:cNvPr id="6" name="Content Placeholder 5"/>
          <p:cNvSpPr>
            <a:spLocks noGrp="1"/>
          </p:cNvSpPr>
          <p:nvPr>
            <p:ph sz="quarter" idx="4"/>
          </p:nvPr>
        </p:nvSpPr>
        <p:spPr>
          <a:xfrm>
            <a:off x="16402142" y="15780233"/>
            <a:ext cx="13773917" cy="23210346"/>
          </a:xfrm>
        </p:spPr>
        <p:txBody>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7" name="Date Placeholder 6"/>
          <p:cNvSpPr>
            <a:spLocks noGrp="1"/>
          </p:cNvSpPr>
          <p:nvPr>
            <p:ph type="dt" sz="half" idx="10"/>
          </p:nvPr>
        </p:nvSpPr>
        <p:spPr/>
        <p:txBody>
          <a:bodyPr/>
          <a:lstStyle/>
          <a:p>
            <a:fld id="{E8C60A1B-FA46-458E-A863-72F4AEDB334C}" type="datetimeFigureOut">
              <a:rPr lang="en-US" smtClean="0"/>
              <a:t>3/22/2020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1512330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a:t>คลิกเพื่อแก้ไขสไตล์ชื่อเรื่องต้นแบบ</a:t>
            </a:r>
            <a:endParaRPr lang="en-US" dirty="0"/>
          </a:p>
        </p:txBody>
      </p:sp>
      <p:sp>
        <p:nvSpPr>
          <p:cNvPr id="3" name="Date Placeholder 2"/>
          <p:cNvSpPr>
            <a:spLocks noGrp="1"/>
          </p:cNvSpPr>
          <p:nvPr>
            <p:ph type="dt" sz="half" idx="10"/>
          </p:nvPr>
        </p:nvSpPr>
        <p:spPr/>
        <p:txBody>
          <a:bodyPr/>
          <a:lstStyle/>
          <a:p>
            <a:fld id="{E8C60A1B-FA46-458E-A863-72F4AEDB334C}" type="datetimeFigureOut">
              <a:rPr lang="en-US" smtClean="0"/>
              <a:t>3/22/2020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233660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60A1B-FA46-458E-A863-72F4AEDB334C}" type="datetimeFigureOut">
              <a:rPr lang="en-US" smtClean="0"/>
              <a:t>3/22/2020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3638367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th-TH"/>
              <a:t>คลิกเพื่อแก้ไขสไตล์ชื่อเรื่องต้นแบบ</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E8C60A1B-FA46-458E-A863-72F4AEDB334C}"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226207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th-TH"/>
              <a:t>คลิกเพื่อแก้ไขสไตล์ชื่อเรื่องต้นแบบ</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th-TH"/>
              <a:t>คลิกไอคอนเพื่อเพิ่มรูปภาพ</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th-TH"/>
              <a:t>แก้ไขสไตล์ของข้อความต้นแบบ</a:t>
            </a:r>
          </a:p>
        </p:txBody>
      </p:sp>
      <p:sp>
        <p:nvSpPr>
          <p:cNvPr id="5" name="Date Placeholder 4"/>
          <p:cNvSpPr>
            <a:spLocks noGrp="1"/>
          </p:cNvSpPr>
          <p:nvPr>
            <p:ph type="dt" sz="half" idx="10"/>
          </p:nvPr>
        </p:nvSpPr>
        <p:spPr/>
        <p:txBody>
          <a:bodyPr/>
          <a:lstStyle/>
          <a:p>
            <a:fld id="{E8C60A1B-FA46-458E-A863-72F4AEDB334C}" type="datetimeFigureOut">
              <a:rPr lang="en-US" smtClean="0"/>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358140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p:txBody>
          <a:bodyPr vert="eaVert"/>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E8C60A1B-FA46-458E-A863-72F4AEDB334C}"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433427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th-TH"/>
              <a:t>คลิกเพื่อแก้ไขสไตล์ชื่อเรื่องต้นแบบ</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10"/>
          </p:nvPr>
        </p:nvSpPr>
        <p:spPr/>
        <p:txBody>
          <a:bodyPr/>
          <a:lstStyle/>
          <a:p>
            <a:fld id="{E8C60A1B-FA46-458E-A863-72F4AEDB334C}" type="datetimeFigureOut">
              <a:rPr lang="en-US" smtClean="0"/>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9C03D-3711-4663-8B48-717B4751B5A4}" type="slidenum">
              <a:rPr lang="en-US" smtClean="0"/>
              <a:t>‹#›</a:t>
            </a:fld>
            <a:endParaRPr lang="en-US"/>
          </a:p>
        </p:txBody>
      </p:sp>
    </p:spTree>
    <p:extLst>
      <p:ext uri="{BB962C8B-B14F-4D97-AF65-F5344CB8AC3E}">
        <p14:creationId xmlns:p14="http://schemas.microsoft.com/office/powerpoint/2010/main" val="4141137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th-TH"/>
              <a:t>คลิกเพื่อแก้ไขสไตล์ชื่อเรื่องต้นแบบ</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th-TH"/>
              <a:t>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E8C60A1B-FA46-458E-A863-72F4AEDB334C}" type="datetimeFigureOut">
              <a:rPr lang="en-US" smtClean="0"/>
              <a:t>3/22/2020</a:t>
            </a:fld>
            <a:endParaRPr lang="en-US"/>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2569C03D-3711-4663-8B48-717B4751B5A4}" type="slidenum">
              <a:rPr lang="en-US" smtClean="0"/>
              <a:t>‹#›</a:t>
            </a:fld>
            <a:endParaRPr lang="en-US"/>
          </a:p>
        </p:txBody>
      </p:sp>
    </p:spTree>
    <p:extLst>
      <p:ext uri="{BB962C8B-B14F-4D97-AF65-F5344CB8AC3E}">
        <p14:creationId xmlns:p14="http://schemas.microsoft.com/office/powerpoint/2010/main" val="847061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9.jpg"/><Relationship Id="rId18" Type="http://schemas.openxmlformats.org/officeDocument/2006/relationships/image" Target="../media/image14.jpg"/><Relationship Id="rId3" Type="http://schemas.openxmlformats.org/officeDocument/2006/relationships/image" Target="../media/image2.png"/><Relationship Id="rId21" Type="http://schemas.openxmlformats.org/officeDocument/2006/relationships/image" Target="../media/image17.jpg"/><Relationship Id="rId7" Type="http://schemas.openxmlformats.org/officeDocument/2006/relationships/image" Target="../media/image5.png"/><Relationship Id="rId12" Type="http://schemas.microsoft.com/office/2007/relationships/hdphoto" Target="../media/hdphoto2.wdp"/><Relationship Id="rId17" Type="http://schemas.openxmlformats.org/officeDocument/2006/relationships/image" Target="../media/image13.jpg"/><Relationship Id="rId2" Type="http://schemas.openxmlformats.org/officeDocument/2006/relationships/image" Target="../media/image1.png"/><Relationship Id="rId16" Type="http://schemas.openxmlformats.org/officeDocument/2006/relationships/image" Target="../media/image12.jpg"/><Relationship Id="rId20" Type="http://schemas.openxmlformats.org/officeDocument/2006/relationships/image" Target="../media/image16.jpg"/><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1.jpg"/><Relationship Id="rId23" Type="http://schemas.openxmlformats.org/officeDocument/2006/relationships/image" Target="../media/image19.jpg"/><Relationship Id="rId10" Type="http://schemas.microsoft.com/office/2007/relationships/hdphoto" Target="../media/hdphoto1.wdp"/><Relationship Id="rId19" Type="http://schemas.openxmlformats.org/officeDocument/2006/relationships/image" Target="../media/image15.jpg"/><Relationship Id="rId4" Type="http://schemas.openxmlformats.org/officeDocument/2006/relationships/chart" Target="../charts/chart1.xml"/><Relationship Id="rId9" Type="http://schemas.openxmlformats.org/officeDocument/2006/relationships/image" Target="../media/image7.png"/><Relationship Id="rId14" Type="http://schemas.openxmlformats.org/officeDocument/2006/relationships/image" Target="../media/image10.jpg"/><Relationship Id="rId22"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1000">
              <a:srgbClr val="FFF4D1"/>
            </a:gs>
            <a:gs pos="100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pic>
        <p:nvPicPr>
          <p:cNvPr id="5" name="รูปภาพ 4">
            <a:extLst>
              <a:ext uri="{FF2B5EF4-FFF2-40B4-BE49-F238E27FC236}">
                <a16:creationId xmlns:a16="http://schemas.microsoft.com/office/drawing/2014/main" id="{09807B14-F806-4247-95E7-910DCB50F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6153"/>
            <a:ext cx="4920115" cy="6480000"/>
          </a:xfrm>
          <a:prstGeom prst="rect">
            <a:avLst/>
          </a:prstGeom>
        </p:spPr>
      </p:pic>
      <p:sp>
        <p:nvSpPr>
          <p:cNvPr id="2" name="ชื่อเรื่อง 1">
            <a:extLst>
              <a:ext uri="{FF2B5EF4-FFF2-40B4-BE49-F238E27FC236}">
                <a16:creationId xmlns:a16="http://schemas.microsoft.com/office/drawing/2014/main" id="{1CA58BBF-8536-4351-9EBB-345E32DA1DEC}"/>
              </a:ext>
            </a:extLst>
          </p:cNvPr>
          <p:cNvSpPr>
            <a:spLocks noGrp="1"/>
          </p:cNvSpPr>
          <p:nvPr>
            <p:ph type="title"/>
          </p:nvPr>
        </p:nvSpPr>
        <p:spPr>
          <a:xfrm>
            <a:off x="4920115" y="731519"/>
            <a:ext cx="22079174" cy="11433948"/>
          </a:xfrm>
        </p:spPr>
        <p:txBody>
          <a:bodyPr>
            <a:normAutofit fontScale="90000"/>
          </a:bodyPr>
          <a:lstStyle/>
          <a:p>
            <a:pPr algn="ctr"/>
            <a:r>
              <a:rPr lang="th-TH" sz="8000" b="1" dirty="0">
                <a:latin typeface="TH SarabunPSK" panose="020B0500040200020003" pitchFamily="34" charset="-34"/>
                <a:cs typeface="TH SarabunPSK" panose="020B0500040200020003" pitchFamily="34" charset="-34"/>
              </a:rPr>
              <a:t>ศึกษาการผลิตหัวเชื้อราเมตาไร</a:t>
            </a:r>
            <a:r>
              <a:rPr lang="th-TH" sz="8000" b="1" dirty="0" err="1">
                <a:latin typeface="TH SarabunPSK" panose="020B0500040200020003" pitchFamily="34" charset="-34"/>
                <a:cs typeface="TH SarabunPSK" panose="020B0500040200020003" pitchFamily="34" charset="-34"/>
              </a:rPr>
              <a:t>เซี่</a:t>
            </a:r>
            <a:r>
              <a:rPr lang="th-TH" sz="8000" b="1" dirty="0">
                <a:latin typeface="TH SarabunPSK" panose="020B0500040200020003" pitchFamily="34" charset="-34"/>
                <a:cs typeface="TH SarabunPSK" panose="020B0500040200020003" pitchFamily="34" charset="-34"/>
              </a:rPr>
              <a:t>ยมชนิดน้ำแบบสารแขวนลอยสปอร์และอัตราการใช้ที่เหมาะสมในการผลิตเชื้อราเมตาไร</a:t>
            </a:r>
            <a:r>
              <a:rPr lang="th-TH" sz="8000" b="1" dirty="0" err="1">
                <a:latin typeface="TH SarabunPSK" panose="020B0500040200020003" pitchFamily="34" charset="-34"/>
                <a:cs typeface="TH SarabunPSK" panose="020B0500040200020003" pitchFamily="34" charset="-34"/>
              </a:rPr>
              <a:t>เซี่</a:t>
            </a:r>
            <a:r>
              <a:rPr lang="th-TH" sz="8000" b="1" dirty="0">
                <a:latin typeface="TH SarabunPSK" panose="020B0500040200020003" pitchFamily="34" charset="-34"/>
                <a:cs typeface="TH SarabunPSK" panose="020B0500040200020003" pitchFamily="34" charset="-34"/>
              </a:rPr>
              <a:t>ยมพร้อมใช้</a:t>
            </a:r>
            <a:br>
              <a:rPr lang="en-US" sz="8000" b="1" dirty="0">
                <a:latin typeface="TH SarabunPSK" panose="020B0500040200020003" pitchFamily="34" charset="-34"/>
                <a:cs typeface="TH SarabunPSK" panose="020B0500040200020003" pitchFamily="34" charset="-34"/>
              </a:rPr>
            </a:br>
            <a:r>
              <a:rPr lang="en-US" sz="8000" b="1" dirty="0">
                <a:latin typeface="TH SarabunPSK" panose="020B0500040200020003" pitchFamily="34" charset="-34"/>
                <a:cs typeface="TH SarabunPSK" panose="020B0500040200020003" pitchFamily="34" charset="-34"/>
              </a:rPr>
              <a:t>Study on the production of liquid </a:t>
            </a:r>
            <a:r>
              <a:rPr lang="en-US" sz="8000" b="1" dirty="0" err="1">
                <a:latin typeface="TH SarabunPSK" panose="020B0500040200020003" pitchFamily="34" charset="-34"/>
                <a:cs typeface="TH SarabunPSK" panose="020B0500040200020003" pitchFamily="34" charset="-34"/>
              </a:rPr>
              <a:t>metarhizium</a:t>
            </a:r>
            <a:r>
              <a:rPr lang="en-US" sz="8000" b="1" dirty="0">
                <a:latin typeface="TH SarabunPSK" panose="020B0500040200020003" pitchFamily="34" charset="-34"/>
                <a:cs typeface="TH SarabunPSK" panose="020B0500040200020003" pitchFamily="34" charset="-34"/>
              </a:rPr>
              <a:t> </a:t>
            </a:r>
            <a:r>
              <a:rPr lang="en-US" sz="8000" b="1" dirty="0" err="1">
                <a:latin typeface="TH SarabunPSK" panose="020B0500040200020003" pitchFamily="34" charset="-34"/>
                <a:cs typeface="TH SarabunPSK" panose="020B0500040200020003" pitchFamily="34" charset="-34"/>
              </a:rPr>
              <a:t>anisoppliae</a:t>
            </a:r>
            <a:r>
              <a:rPr lang="en-US" sz="8000" b="1" dirty="0">
                <a:latin typeface="TH SarabunPSK" panose="020B0500040200020003" pitchFamily="34" charset="-34"/>
                <a:cs typeface="TH SarabunPSK" panose="020B0500040200020003" pitchFamily="34" charset="-34"/>
              </a:rPr>
              <a:t>, suspensions, spores and the appropriate utilization rate for the production of </a:t>
            </a:r>
            <a:r>
              <a:rPr lang="en-US" sz="8000" b="1" dirty="0" err="1">
                <a:latin typeface="TH SarabunPSK" panose="020B0500040200020003" pitchFamily="34" charset="-34"/>
                <a:cs typeface="TH SarabunPSK" panose="020B0500040200020003" pitchFamily="34" charset="-34"/>
              </a:rPr>
              <a:t>metarhizium</a:t>
            </a:r>
            <a:r>
              <a:rPr lang="en-US" sz="8000" b="1" dirty="0">
                <a:latin typeface="TH SarabunPSK" panose="020B0500040200020003" pitchFamily="34" charset="-34"/>
                <a:cs typeface="TH SarabunPSK" panose="020B0500040200020003" pitchFamily="34" charset="-34"/>
              </a:rPr>
              <a:t> </a:t>
            </a:r>
            <a:r>
              <a:rPr lang="en-US" sz="8000" b="1" dirty="0" err="1">
                <a:latin typeface="TH SarabunPSK" panose="020B0500040200020003" pitchFamily="34" charset="-34"/>
                <a:cs typeface="TH SarabunPSK" panose="020B0500040200020003" pitchFamily="34" charset="-34"/>
              </a:rPr>
              <a:t>anisoppliae</a:t>
            </a:r>
            <a:r>
              <a:rPr lang="th-TH" sz="8000" b="1" dirty="0">
                <a:latin typeface="TH SarabunPSK" panose="020B0500040200020003" pitchFamily="34" charset="-34"/>
                <a:cs typeface="TH SarabunPSK" panose="020B0500040200020003" pitchFamily="34" charset="-34"/>
              </a:rPr>
              <a:t>.</a:t>
            </a:r>
            <a:br>
              <a:rPr lang="en-US" sz="8000" b="1" dirty="0">
                <a:latin typeface="TH SarabunPSK" panose="020B0500040200020003" pitchFamily="34" charset="-34"/>
                <a:cs typeface="TH SarabunPSK" panose="020B0500040200020003" pitchFamily="34" charset="-34"/>
              </a:rPr>
            </a:br>
            <a:br>
              <a:rPr lang="en-US" sz="8000"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นางสาวอภิญญา</a:t>
            </a:r>
            <a:r>
              <a:rPr lang="en-US" sz="6700" b="1" dirty="0">
                <a:latin typeface="TH SarabunPSK" panose="020B0500040200020003" pitchFamily="34" charset="-34"/>
                <a:cs typeface="TH SarabunPSK" panose="020B0500040200020003" pitchFamily="34" charset="-34"/>
              </a:rPr>
              <a:t>  </a:t>
            </a:r>
            <a:r>
              <a:rPr lang="th-TH" sz="6700" b="1" dirty="0">
                <a:latin typeface="TH SarabunPSK" panose="020B0500040200020003" pitchFamily="34" charset="-34"/>
                <a:cs typeface="TH SarabunPSK" panose="020B0500040200020003" pitchFamily="34" charset="-34"/>
              </a:rPr>
              <a:t>บุญบุตร</a:t>
            </a:r>
            <a:r>
              <a:rPr lang="en-US" sz="6700" b="1" dirty="0">
                <a:latin typeface="TH SarabunPSK" panose="020B0500040200020003" pitchFamily="34" charset="-34"/>
                <a:cs typeface="TH SarabunPSK" panose="020B0500040200020003" pitchFamily="34" charset="-34"/>
              </a:rPr>
              <a:t> </a:t>
            </a:r>
            <a:r>
              <a:rPr lang="th-TH" sz="6700" b="1" dirty="0">
                <a:latin typeface="TH SarabunPSK" panose="020B0500040200020003" pitchFamily="34" charset="-34"/>
                <a:cs typeface="TH SarabunPSK" panose="020B0500040200020003" pitchFamily="34" charset="-34"/>
              </a:rPr>
              <a:t>5940204126</a:t>
            </a:r>
            <a:br>
              <a:rPr lang="en-US" sz="6700" b="1"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นาย</a:t>
            </a:r>
            <a:r>
              <a:rPr lang="th-TH" sz="6700" b="1" dirty="0" err="1">
                <a:latin typeface="TH SarabunPSK" panose="020B0500040200020003" pitchFamily="34" charset="-34"/>
                <a:cs typeface="TH SarabunPSK" panose="020B0500040200020003" pitchFamily="34" charset="-34"/>
              </a:rPr>
              <a:t>ชิษ</a:t>
            </a:r>
            <a:r>
              <a:rPr lang="th-TH" sz="6700" b="1" dirty="0">
                <a:latin typeface="TH SarabunPSK" panose="020B0500040200020003" pitchFamily="34" charset="-34"/>
                <a:cs typeface="TH SarabunPSK" panose="020B0500040200020003" pitchFamily="34" charset="-34"/>
              </a:rPr>
              <a:t>ณุพงศ์</a:t>
            </a:r>
            <a:r>
              <a:rPr lang="en-US" sz="6700" b="1" dirty="0">
                <a:latin typeface="TH SarabunPSK" panose="020B0500040200020003" pitchFamily="34" charset="-34"/>
                <a:cs typeface="TH SarabunPSK" panose="020B0500040200020003" pitchFamily="34" charset="-34"/>
              </a:rPr>
              <a:t>  </a:t>
            </a:r>
            <a:r>
              <a:rPr lang="th-TH" sz="6700" b="1" dirty="0">
                <a:latin typeface="TH SarabunPSK" panose="020B0500040200020003" pitchFamily="34" charset="-34"/>
                <a:cs typeface="TH SarabunPSK" panose="020B0500040200020003" pitchFamily="34" charset="-34"/>
              </a:rPr>
              <a:t>ทา</a:t>
            </a:r>
            <a:r>
              <a:rPr lang="th-TH" sz="6700" b="1" dirty="0" err="1">
                <a:latin typeface="TH SarabunPSK" panose="020B0500040200020003" pitchFamily="34" charset="-34"/>
                <a:cs typeface="TH SarabunPSK" panose="020B0500040200020003" pitchFamily="34" charset="-34"/>
              </a:rPr>
              <a:t>โส</a:t>
            </a:r>
            <a:r>
              <a:rPr lang="en-US" sz="6700" b="1" dirty="0">
                <a:latin typeface="TH SarabunPSK" panose="020B0500040200020003" pitchFamily="34" charset="-34"/>
                <a:cs typeface="TH SarabunPSK" panose="020B0500040200020003" pitchFamily="34" charset="-34"/>
              </a:rPr>
              <a:t>  </a:t>
            </a:r>
            <a:r>
              <a:rPr lang="th-TH" sz="6700" b="1" dirty="0">
                <a:latin typeface="TH SarabunPSK" panose="020B0500040200020003" pitchFamily="34" charset="-34"/>
                <a:cs typeface="TH SarabunPSK" panose="020B0500040200020003" pitchFamily="34" charset="-34"/>
              </a:rPr>
              <a:t>5940204129</a:t>
            </a:r>
            <a:br>
              <a:rPr lang="en-US" sz="6700" b="1"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สาขาวิทยาศาสตร์สิ่งแวดล้อม</a:t>
            </a:r>
            <a:r>
              <a:rPr lang="en-US" sz="6700" b="1" dirty="0">
                <a:latin typeface="TH SarabunPSK" panose="020B0500040200020003" pitchFamily="34" charset="-34"/>
                <a:cs typeface="TH SarabunPSK" panose="020B0500040200020003" pitchFamily="34" charset="-34"/>
              </a:rPr>
              <a:t>  </a:t>
            </a:r>
            <a:br>
              <a:rPr lang="en-US" sz="6700" b="1"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คณะวิทยาศาสตร์และเทคโนโลยี มหาวิทยาลัยราชภัฏนครราชสีมา</a:t>
            </a:r>
            <a:br>
              <a:rPr lang="en-US" sz="6700" b="1"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ศูนย์ส่งเสริมเทคโนโลยีการเกษตรด้านอารักขาพืช จังหวัดนครราชสีมา</a:t>
            </a:r>
            <a:br>
              <a:rPr lang="th-TH" sz="6700" b="1" dirty="0">
                <a:latin typeface="TH SarabunPSK" panose="020B0500040200020003" pitchFamily="34" charset="-34"/>
                <a:cs typeface="TH SarabunPSK" panose="020B0500040200020003" pitchFamily="34" charset="-34"/>
              </a:rPr>
            </a:br>
            <a:r>
              <a:rPr lang="th-TH" sz="6700" b="1" dirty="0">
                <a:latin typeface="TH SarabunPSK" panose="020B0500040200020003" pitchFamily="34" charset="-34"/>
                <a:cs typeface="TH SarabunPSK" panose="020B0500040200020003" pitchFamily="34" charset="-34"/>
              </a:rPr>
              <a:t>นายสุทัศน์  เติมสายทอง	นางนววรรณ  ทองคนทา</a:t>
            </a:r>
            <a:endParaRPr lang="en-US" sz="6700" b="1" dirty="0">
              <a:latin typeface="TH SarabunPSK" panose="020B0500040200020003" pitchFamily="34" charset="-34"/>
              <a:cs typeface="TH SarabunPSK" panose="020B0500040200020003" pitchFamily="34" charset="-34"/>
            </a:endParaRPr>
          </a:p>
        </p:txBody>
      </p:sp>
      <p:sp>
        <p:nvSpPr>
          <p:cNvPr id="11" name="สี่เหลี่ยมผืนผ้า: มุมมน 10">
            <a:extLst>
              <a:ext uri="{FF2B5EF4-FFF2-40B4-BE49-F238E27FC236}">
                <a16:creationId xmlns:a16="http://schemas.microsoft.com/office/drawing/2014/main" id="{6D823AA2-F50C-4FD9-95D4-A2B4B43B0A59}"/>
              </a:ext>
            </a:extLst>
          </p:cNvPr>
          <p:cNvSpPr/>
          <p:nvPr/>
        </p:nvSpPr>
        <p:spPr>
          <a:xfrm>
            <a:off x="707983" y="12610833"/>
            <a:ext cx="11271194" cy="5093882"/>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2700000" scaled="1"/>
            <a:tileRect/>
          </a:gradFill>
          <a:ln/>
        </p:spPr>
        <p:style>
          <a:lnRef idx="2">
            <a:schemeClr val="dk1"/>
          </a:lnRef>
          <a:fillRef idx="1">
            <a:schemeClr val="lt1"/>
          </a:fillRef>
          <a:effectRef idx="0">
            <a:schemeClr val="dk1"/>
          </a:effectRef>
          <a:fontRef idx="minor">
            <a:schemeClr val="dk1"/>
          </a:fontRef>
        </p:style>
        <p:txBody>
          <a:bodyPr rtlCol="0" anchor="ctr"/>
          <a:lstStyle/>
          <a:p>
            <a:pPr algn="ctr"/>
            <a:r>
              <a:rPr lang="th-TH" sz="2800" b="1" dirty="0">
                <a:latin typeface="TH SarabunPSK" panose="020B0500040200020003" pitchFamily="34" charset="-34"/>
                <a:cs typeface="TH SarabunPSK" panose="020B0500040200020003" pitchFamily="34" charset="-34"/>
              </a:rPr>
              <a:t>	บทคัดย่อ</a:t>
            </a:r>
          </a:p>
          <a:p>
            <a:pPr algn="thaiDist"/>
            <a:r>
              <a:rPr lang="th-TH" sz="2800" dirty="0">
                <a:latin typeface="TH SarabunPSK" panose="020B0500040200020003" pitchFamily="34" charset="-34"/>
                <a:cs typeface="TH SarabunPSK" panose="020B0500040200020003" pitchFamily="34" charset="-34"/>
              </a:rPr>
              <a:t>	ศึกษาการผลิตหัวเชื้อราเมตาไรเซ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ยมชนิดน้ำแบบสารแขวนลอยสปอร์ สามารถผลิตได้โดยการเลี้ยงเชื้อราเมตาไรเซ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ยมบนอาหารเลี้ยงเชื้อ </a:t>
            </a:r>
            <a:r>
              <a:rPr lang="en-US" sz="2800" dirty="0">
                <a:latin typeface="TH SarabunPSK" panose="020B0500040200020003" pitchFamily="34" charset="-34"/>
                <a:cs typeface="TH SarabunPSK" panose="020B0500040200020003" pitchFamily="34" charset="-34"/>
              </a:rPr>
              <a:t>PDA</a:t>
            </a:r>
            <a:r>
              <a:rPr lang="th-TH" sz="2800" dirty="0">
                <a:latin typeface="TH SarabunPSK" panose="020B0500040200020003" pitchFamily="34" charset="-34"/>
                <a:cs typeface="TH SarabunPSK" panose="020B0500040200020003" pitchFamily="34" charset="-34"/>
              </a:rPr>
              <a:t> (</a:t>
            </a:r>
            <a:r>
              <a:rPr lang="en-US" sz="2800" dirty="0">
                <a:latin typeface="TH SarabunPSK" panose="020B0500040200020003" pitchFamily="34" charset="-34"/>
                <a:cs typeface="TH SarabunPSK" panose="020B0500040200020003" pitchFamily="34" charset="-34"/>
              </a:rPr>
              <a:t>Potato Dextrost Augar</a:t>
            </a:r>
            <a:r>
              <a:rPr lang="th-TH" sz="2800" dirty="0">
                <a:latin typeface="TH SarabunPSK" panose="020B0500040200020003" pitchFamily="34" charset="-34"/>
                <a:cs typeface="TH SarabunPSK" panose="020B0500040200020003" pitchFamily="34" charset="-34"/>
              </a:rPr>
              <a:t>) แล้วทำการแยกสปอร์โดยเดิมสารละลาย </a:t>
            </a:r>
            <a:r>
              <a:rPr lang="en-US" sz="2800" dirty="0">
                <a:latin typeface="TH SarabunPSK" panose="020B0500040200020003" pitchFamily="34" charset="-34"/>
                <a:cs typeface="TH SarabunPSK" panose="020B0500040200020003" pitchFamily="34" charset="-34"/>
              </a:rPr>
              <a:t>Tween</a:t>
            </a:r>
            <a:r>
              <a:rPr lang="th-TH" sz="2800" dirty="0">
                <a:latin typeface="TH SarabunPSK" panose="020B0500040200020003" pitchFamily="34" charset="-34"/>
                <a:cs typeface="TH SarabunPSK" panose="020B0500040200020003" pitchFamily="34" charset="-34"/>
              </a:rPr>
              <a:t>-</a:t>
            </a:r>
            <a:r>
              <a:rPr lang="en-US" sz="2800" dirty="0">
                <a:latin typeface="TH SarabunPSK" panose="020B0500040200020003" pitchFamily="34" charset="-34"/>
                <a:cs typeface="TH SarabunPSK" panose="020B0500040200020003" pitchFamily="34" charset="-34"/>
              </a:rPr>
              <a:t>80</a:t>
            </a:r>
            <a:r>
              <a:rPr lang="th-TH" sz="2800" dirty="0">
                <a:latin typeface="TH SarabunPSK" panose="020B0500040200020003" pitchFamily="34" charset="-34"/>
                <a:cs typeface="TH SarabunPSK" panose="020B0500040200020003" pitchFamily="34" charset="-34"/>
              </a:rPr>
              <a:t> ความเข้มข้น </a:t>
            </a:r>
            <a:r>
              <a:rPr lang="en-US" sz="2800" dirty="0">
                <a:latin typeface="TH SarabunPSK" panose="020B0500040200020003" pitchFamily="34" charset="-34"/>
                <a:cs typeface="TH SarabunPSK" panose="020B0500040200020003" pitchFamily="34" charset="-34"/>
              </a:rPr>
              <a:t>0</a:t>
            </a:r>
            <a:r>
              <a:rPr lang="th-TH" sz="2800" dirty="0">
                <a:latin typeface="TH SarabunPSK" panose="020B0500040200020003" pitchFamily="34" charset="-34"/>
                <a:cs typeface="TH SarabunPSK" panose="020B0500040200020003" pitchFamily="34" charset="-34"/>
              </a:rPr>
              <a:t>.</a:t>
            </a:r>
            <a:r>
              <a:rPr lang="en-US" sz="2800" dirty="0">
                <a:latin typeface="TH SarabunPSK" panose="020B0500040200020003" pitchFamily="34" charset="-34"/>
                <a:cs typeface="TH SarabunPSK" panose="020B0500040200020003" pitchFamily="34" charset="-34"/>
              </a:rPr>
              <a:t>1</a:t>
            </a:r>
            <a:r>
              <a:rPr lang="th-TH" sz="2800" dirty="0">
                <a:latin typeface="TH SarabunPSK" panose="020B0500040200020003" pitchFamily="34" charset="-34"/>
                <a:cs typeface="TH SarabunPSK" panose="020B0500040200020003" pitchFamily="34" charset="-34"/>
              </a:rPr>
              <a:t> %การหาอัตราการนำหัวเชื้อราเมตาไรเซ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ยมชนิดน้ำแบบสารแขวนลอยสปอร์ไปใช้การผลิตขยายเชื้อราเมตาไรเซ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ยมแบบพร้อมใช้แบ่งการศึกษาออกเป็น </a:t>
            </a:r>
            <a:r>
              <a:rPr lang="en-US" sz="2800" dirty="0">
                <a:latin typeface="TH SarabunPSK" panose="020B0500040200020003" pitchFamily="34" charset="-34"/>
                <a:cs typeface="TH SarabunPSK" panose="020B0500040200020003" pitchFamily="34" charset="-34"/>
              </a:rPr>
              <a:t>7</a:t>
            </a:r>
            <a:r>
              <a:rPr lang="th-TH" sz="2800" dirty="0">
                <a:latin typeface="TH SarabunPSK" panose="020B0500040200020003" pitchFamily="34" charset="-34"/>
                <a:cs typeface="TH SarabunPSK" panose="020B0500040200020003" pitchFamily="34" charset="-34"/>
              </a:rPr>
              <a:t> กรรมวิธีกรรมวิธีละ </a:t>
            </a:r>
            <a:r>
              <a:rPr lang="en-US" sz="2800" dirty="0">
                <a:latin typeface="TH SarabunPSK" panose="020B0500040200020003" pitchFamily="34" charset="-34"/>
                <a:cs typeface="TH SarabunPSK" panose="020B0500040200020003" pitchFamily="34" charset="-34"/>
              </a:rPr>
              <a:t>4</a:t>
            </a:r>
            <a:r>
              <a:rPr lang="th-TH" sz="2800" dirty="0">
                <a:latin typeface="TH SarabunPSK" panose="020B0500040200020003" pitchFamily="34" charset="-34"/>
                <a:cs typeface="TH SarabunPSK" panose="020B0500040200020003" pitchFamily="34" charset="-34"/>
              </a:rPr>
              <a:t> ซ้ำ  โดยแต่ละกรรมวิธีใช้ปริมาณของหัวเชื้อราเมตาไรเซ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 โดยการใช้หัวเชื้อราเมตาไรเซ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ยมในเมล็ดข้าวฟ่าง </a:t>
            </a:r>
            <a:r>
              <a:rPr lang="en-US" sz="2800" dirty="0">
                <a:latin typeface="TH SarabunPSK" panose="020B0500040200020003" pitchFamily="34" charset="-34"/>
                <a:cs typeface="TH SarabunPSK" panose="020B0500040200020003" pitchFamily="34" charset="-34"/>
              </a:rPr>
              <a:t>1</a:t>
            </a:r>
            <a:r>
              <a:rPr lang="th-TH" sz="2800" dirty="0">
                <a:latin typeface="TH SarabunPSK" panose="020B0500040200020003" pitchFamily="34" charset="-34"/>
                <a:cs typeface="TH SarabunPSK" panose="020B0500040200020003" pitchFamily="34" charset="-34"/>
              </a:rPr>
              <a:t> ช้อนชา (ประมาณ </a:t>
            </a:r>
            <a:r>
              <a:rPr lang="en-US" sz="2800" dirty="0">
                <a:latin typeface="TH SarabunPSK" panose="020B0500040200020003" pitchFamily="34" charset="-34"/>
                <a:cs typeface="TH SarabunPSK" panose="020B0500040200020003" pitchFamily="34" charset="-34"/>
              </a:rPr>
              <a:t>30</a:t>
            </a:r>
            <a:r>
              <a:rPr lang="th-TH" sz="2800" dirty="0">
                <a:latin typeface="TH SarabunPSK" panose="020B0500040200020003" pitchFamily="34" charset="-34"/>
                <a:cs typeface="TH SarabunPSK" panose="020B0500040200020003" pitchFamily="34" charset="-34"/>
              </a:rPr>
              <a:t> เม็ด) และหัวเชื้อราเมตาไรเซ</a:t>
            </a:r>
            <a:r>
              <a:rPr lang="th-TH" sz="2800" dirty="0" err="1">
                <a:latin typeface="TH SarabunPSK" panose="020B0500040200020003" pitchFamily="34" charset="-34"/>
                <a:cs typeface="TH SarabunPSK" panose="020B0500040200020003" pitchFamily="34" charset="-34"/>
              </a:rPr>
              <a:t>ี่</a:t>
            </a:r>
            <a:r>
              <a:rPr lang="th-TH" sz="2800" dirty="0">
                <a:latin typeface="TH SarabunPSK" panose="020B0500040200020003" pitchFamily="34" charset="-34"/>
                <a:cs typeface="TH SarabunPSK" panose="020B0500040200020003" pitchFamily="34" charset="-34"/>
              </a:rPr>
              <a:t>ยมชนิดน้ำแบบสารแขวนลอยสปอร์ที่ปริมาณ </a:t>
            </a:r>
            <a:r>
              <a:rPr lang="en-US" sz="2800" dirty="0">
                <a:latin typeface="TH SarabunPSK" panose="020B0500040200020003" pitchFamily="34" charset="-34"/>
                <a:cs typeface="TH SarabunPSK" panose="020B0500040200020003" pitchFamily="34" charset="-34"/>
              </a:rPr>
              <a:t>0</a:t>
            </a:r>
            <a:r>
              <a:rPr lang="th-TH" sz="2800" dirty="0">
                <a:latin typeface="TH SarabunPSK" panose="020B0500040200020003" pitchFamily="34" charset="-34"/>
                <a:cs typeface="TH SarabunPSK" panose="020B0500040200020003" pitchFamily="34" charset="-34"/>
              </a:rPr>
              <a:t>.</a:t>
            </a:r>
            <a:r>
              <a:rPr lang="en-US" sz="2800" dirty="0">
                <a:latin typeface="TH SarabunPSK" panose="020B0500040200020003" pitchFamily="34" charset="-34"/>
                <a:cs typeface="TH SarabunPSK" panose="020B0500040200020003" pitchFamily="34" charset="-34"/>
              </a:rPr>
              <a:t>5</a:t>
            </a:r>
            <a:r>
              <a:rPr lang="th-TH" sz="2800" dirty="0">
                <a:latin typeface="TH SarabunPSK" panose="020B0500040200020003" pitchFamily="34" charset="-34"/>
                <a:cs typeface="TH SarabunPSK" panose="020B0500040200020003" pitchFamily="34" charset="-34"/>
              </a:rPr>
              <a:t>มิลลิลิตร</a:t>
            </a:r>
            <a:r>
              <a:rPr lang="en-US" sz="2800" dirty="0">
                <a:latin typeface="TH SarabunPSK" panose="020B0500040200020003" pitchFamily="34" charset="-34"/>
                <a:cs typeface="TH SarabunPSK" panose="020B0500040200020003" pitchFamily="34" charset="-34"/>
              </a:rPr>
              <a:t>,1</a:t>
            </a:r>
            <a:r>
              <a:rPr lang="th-TH" sz="2800" dirty="0">
                <a:latin typeface="TH SarabunPSK" panose="020B0500040200020003" pitchFamily="34" charset="-34"/>
                <a:cs typeface="TH SarabunPSK" panose="020B0500040200020003" pitchFamily="34" charset="-34"/>
              </a:rPr>
              <a:t>มิลลิลิตร</a:t>
            </a:r>
            <a:r>
              <a:rPr lang="en-US" sz="2800" dirty="0">
                <a:latin typeface="TH SarabunPSK" panose="020B0500040200020003" pitchFamily="34" charset="-34"/>
                <a:cs typeface="TH SarabunPSK" panose="020B0500040200020003" pitchFamily="34" charset="-34"/>
              </a:rPr>
              <a:t>,2</a:t>
            </a:r>
            <a:r>
              <a:rPr lang="th-TH" sz="2800" dirty="0">
                <a:latin typeface="TH SarabunPSK" panose="020B0500040200020003" pitchFamily="34" charset="-34"/>
                <a:cs typeface="TH SarabunPSK" panose="020B0500040200020003" pitchFamily="34" charset="-34"/>
              </a:rPr>
              <a:t> มิลลิลิตร</a:t>
            </a:r>
            <a:r>
              <a:rPr lang="en-US" sz="2800" dirty="0">
                <a:latin typeface="TH SarabunPSK" panose="020B0500040200020003" pitchFamily="34" charset="-34"/>
                <a:cs typeface="TH SarabunPSK" panose="020B0500040200020003" pitchFamily="34" charset="-34"/>
              </a:rPr>
              <a:t>,3</a:t>
            </a:r>
            <a:r>
              <a:rPr lang="th-TH" sz="2800" dirty="0">
                <a:latin typeface="TH SarabunPSK" panose="020B0500040200020003" pitchFamily="34" charset="-34"/>
                <a:cs typeface="TH SarabunPSK" panose="020B0500040200020003" pitchFamily="34" charset="-34"/>
              </a:rPr>
              <a:t> มิลลิลิตร </a:t>
            </a:r>
            <a:r>
              <a:rPr lang="en-US" sz="2800" dirty="0">
                <a:latin typeface="TH SarabunPSK" panose="020B0500040200020003" pitchFamily="34" charset="-34"/>
                <a:cs typeface="TH SarabunPSK" panose="020B0500040200020003" pitchFamily="34" charset="-34"/>
              </a:rPr>
              <a:t>,4</a:t>
            </a:r>
            <a:r>
              <a:rPr lang="th-TH" sz="2800" dirty="0">
                <a:latin typeface="TH SarabunPSK" panose="020B0500040200020003" pitchFamily="34" charset="-34"/>
                <a:cs typeface="TH SarabunPSK" panose="020B0500040200020003" pitchFamily="34" charset="-34"/>
              </a:rPr>
              <a:t> มิลลิลิตร และ </a:t>
            </a:r>
            <a:r>
              <a:rPr lang="en-US" sz="2800" dirty="0">
                <a:latin typeface="TH SarabunPSK" panose="020B0500040200020003" pitchFamily="34" charset="-34"/>
                <a:cs typeface="TH SarabunPSK" panose="020B0500040200020003" pitchFamily="34" charset="-34"/>
              </a:rPr>
              <a:t>5</a:t>
            </a:r>
            <a:r>
              <a:rPr lang="th-TH" sz="2800" dirty="0">
                <a:latin typeface="TH SarabunPSK" panose="020B0500040200020003" pitchFamily="34" charset="-34"/>
                <a:cs typeface="TH SarabunPSK" panose="020B0500040200020003" pitchFamily="34" charset="-34"/>
              </a:rPr>
              <a:t> มิลลิลิตร</a:t>
            </a:r>
          </a:p>
          <a:p>
            <a:pPr algn="thaiDist"/>
            <a:endParaRPr lang="en-US" sz="2800" dirty="0">
              <a:latin typeface="TH SarabunPSK" panose="020B0500040200020003" pitchFamily="34" charset="-34"/>
              <a:cs typeface="TH SarabunPSK" panose="020B0500040200020003" pitchFamily="34" charset="-34"/>
            </a:endParaRPr>
          </a:p>
        </p:txBody>
      </p:sp>
      <p:sp>
        <p:nvSpPr>
          <p:cNvPr id="13" name="สี่เหลี่ยมผืนผ้า: มุมมน 12">
            <a:extLst>
              <a:ext uri="{FF2B5EF4-FFF2-40B4-BE49-F238E27FC236}">
                <a16:creationId xmlns:a16="http://schemas.microsoft.com/office/drawing/2014/main" id="{CAC26D66-6C01-4FAD-BD67-A7BA61A32CC5}"/>
              </a:ext>
            </a:extLst>
          </p:cNvPr>
          <p:cNvSpPr/>
          <p:nvPr/>
        </p:nvSpPr>
        <p:spPr>
          <a:xfrm>
            <a:off x="319206" y="18507801"/>
            <a:ext cx="11737540" cy="5923091"/>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บทนำ</a:t>
            </a:r>
          </a:p>
          <a:p>
            <a:pPr algn="thaiDist"/>
            <a:r>
              <a:rPr lang="th-TH" sz="2800" dirty="0">
                <a:solidFill>
                  <a:schemeClr val="tx1"/>
                </a:solidFill>
                <a:latin typeface="TH SarabunPSK" panose="020B0500040200020003" pitchFamily="34" charset="-34"/>
                <a:cs typeface="TH SarabunPSK" panose="020B0500040200020003" pitchFamily="34" charset="-34"/>
              </a:rPr>
              <a:t>	</a:t>
            </a:r>
            <a:r>
              <a:rPr lang="th-TH" sz="2800" b="1" dirty="0">
                <a:solidFill>
                  <a:schemeClr val="tx1"/>
                </a:solidFill>
                <a:latin typeface="TH SarabunPSK" panose="020B0500040200020003" pitchFamily="34" charset="-34"/>
                <a:cs typeface="TH SarabunPSK" panose="020B0500040200020003" pitchFamily="34" charset="-34"/>
              </a:rPr>
              <a:t>เป็นเชื้อจุลินทรีย์ชนิดหนึ่งที่มีการนำมาใช้ในการควบคุมแมลงศัตรูพืชหลายชนิดอย่างกว้างขวาง จัดเป็นศัตรูธรรมชาติที่สำคัญของด้วงหนวดยาวเจาะลำต้นอ้อย สามารถทำลายด้วงหนวดยาวได้ทุกระยะตั้งแต่ระยะที่เป็นไข่จนถึงตัวเต็มวัย สามารถทำลายระยะที่เป็นหนอนได้ถึง </a:t>
            </a:r>
            <a:r>
              <a:rPr lang="en-US" sz="2800" b="1" dirty="0">
                <a:solidFill>
                  <a:schemeClr val="tx1"/>
                </a:solidFill>
                <a:latin typeface="TH SarabunPSK" panose="020B0500040200020003" pitchFamily="34" charset="-34"/>
                <a:cs typeface="TH SarabunPSK" panose="020B0500040200020003" pitchFamily="34" charset="-34"/>
              </a:rPr>
              <a:t>90</a:t>
            </a:r>
            <a:r>
              <a:rPr lang="th-TH" sz="2800" b="1" dirty="0">
                <a:solidFill>
                  <a:schemeClr val="tx1"/>
                </a:solidFill>
                <a:latin typeface="TH SarabunPSK" panose="020B0500040200020003" pitchFamily="34" charset="-34"/>
                <a:cs typeface="TH SarabunPSK" panose="020B0500040200020003" pitchFamily="34" charset="-34"/>
              </a:rPr>
              <a:t> เปอร์เซ็นต์โดยชีววิธีเป็นวิธีการที่นิยมในปัจจุบัน เพราะเป็นการควบคุมแมลงศัตรูพืชที่หลีกเลี่ยงการใช้สารเคมีที่เป็นอันตรายต่อสิ่งมีชีวิตชนิดอื่น ๆ เกษตรกรผู้ใช้สารเคมี ผู้บริโภครวมถึงสภาพแวดล้อม</a:t>
            </a:r>
          </a:p>
          <a:p>
            <a:pPr algn="thaiDist"/>
            <a:r>
              <a:rPr lang="th-TH" sz="2800" b="1" dirty="0">
                <a:solidFill>
                  <a:schemeClr val="tx1"/>
                </a:solidFill>
                <a:latin typeface="TH SarabunPSK" panose="020B0500040200020003" pitchFamily="34" charset="-34"/>
                <a:cs typeface="TH SarabunPSK" panose="020B0500040200020003" pitchFamily="34" charset="-34"/>
              </a:rPr>
              <a:t>	ศูนย์ส่งเสริมเทคโนโลยีการเกษตรด้านอารักขาพืช จังหวัดนครราชสีมา ซึ่งมีบทบาทในการพัฒนาส่งเสริมและสนับสนุนเทคโนโลยีด้านอารักขาพืชอย่างมีประสิทธิภาพ ซึ่งมีหน้าที่ความรับผิดชอบในด้านศึกษาทดสอบ ประยุกต์ และพัฒนาการใช้เทคโนโลยีการจัดการศัตรูพืชแบบผสมผสานให้เหมาะกับขั้นที่ส่งเสริมและถ่ายทอดเทคโนโลยีการจัดการศัตรูพืชแบบผสมผสาน ดำเนินการผลิตขยาย สนับสนุน ปัจจัยควบคุมศัตรูพืช ให้บริการและสนับสนุนการตรวจวิเคราะห์ วินิจฉัยแจ้งเตือนภัยการระบาดและให้คำแนะนำการจัดการศัตรูพืช</a:t>
            </a:r>
            <a:endParaRPr lang="en-US" sz="2800" b="1" dirty="0">
              <a:solidFill>
                <a:schemeClr val="tx1"/>
              </a:solidFill>
              <a:latin typeface="TH SarabunPSK" panose="020B0500040200020003" pitchFamily="34" charset="-34"/>
              <a:cs typeface="TH SarabunPSK" panose="020B0500040200020003" pitchFamily="34" charset="-34"/>
            </a:endParaRPr>
          </a:p>
        </p:txBody>
      </p:sp>
      <p:pic>
        <p:nvPicPr>
          <p:cNvPr id="15" name="รูปภาพ 14">
            <a:extLst>
              <a:ext uri="{FF2B5EF4-FFF2-40B4-BE49-F238E27FC236}">
                <a16:creationId xmlns:a16="http://schemas.microsoft.com/office/drawing/2014/main" id="{EBFF2FC1-F23F-461C-A459-3D37093F7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9288" y="0"/>
            <a:ext cx="5400000" cy="5400000"/>
          </a:xfrm>
          <a:prstGeom prst="rect">
            <a:avLst/>
          </a:prstGeom>
        </p:spPr>
      </p:pic>
      <p:sp>
        <p:nvSpPr>
          <p:cNvPr id="16" name="สี่เหลี่ยมผืนผ้า: มุมมน 15">
            <a:extLst>
              <a:ext uri="{FF2B5EF4-FFF2-40B4-BE49-F238E27FC236}">
                <a16:creationId xmlns:a16="http://schemas.microsoft.com/office/drawing/2014/main" id="{83E91447-B840-481B-B145-56A6664C8202}"/>
              </a:ext>
            </a:extLst>
          </p:cNvPr>
          <p:cNvSpPr/>
          <p:nvPr/>
        </p:nvSpPr>
        <p:spPr>
          <a:xfrm>
            <a:off x="396776" y="25593330"/>
            <a:ext cx="11582400" cy="3178221"/>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วัตถุประสงค์ของการศึกษา</a:t>
            </a:r>
            <a:endParaRPr lang="en-US" sz="3200" b="1" dirty="0">
              <a:solidFill>
                <a:schemeClr val="tx1"/>
              </a:solidFill>
              <a:latin typeface="TH SarabunPSK" panose="020B0500040200020003" pitchFamily="34" charset="-34"/>
              <a:cs typeface="TH SarabunPSK" panose="020B0500040200020003" pitchFamily="34" charset="-34"/>
            </a:endParaRPr>
          </a:p>
          <a:p>
            <a:r>
              <a:rPr lang="th-TH" sz="2800" dirty="0">
                <a:solidFill>
                  <a:schemeClr val="tx1"/>
                </a:solidFill>
                <a:latin typeface="TH SarabunPSK" panose="020B0500040200020003" pitchFamily="34" charset="-34"/>
                <a:cs typeface="TH SarabunPSK" panose="020B0500040200020003" pitchFamily="34" charset="-34"/>
              </a:rPr>
              <a:t>	</a:t>
            </a:r>
            <a:r>
              <a:rPr lang="en-US" sz="2800" b="1" dirty="0">
                <a:solidFill>
                  <a:schemeClr val="tx1"/>
                </a:solidFill>
                <a:latin typeface="TH SarabunPSK" panose="020B0500040200020003" pitchFamily="34" charset="-34"/>
                <a:cs typeface="TH SarabunPSK" panose="020B0500040200020003" pitchFamily="34" charset="-34"/>
              </a:rPr>
              <a:t>1</a:t>
            </a:r>
            <a:r>
              <a:rPr lang="th-TH" sz="2800" b="1" dirty="0">
                <a:solidFill>
                  <a:schemeClr val="tx1"/>
                </a:solidFill>
                <a:latin typeface="TH SarabunPSK" panose="020B0500040200020003" pitchFamily="34" charset="-34"/>
                <a:cs typeface="TH SarabunPSK" panose="020B0500040200020003" pitchFamily="34" charset="-34"/>
              </a:rPr>
              <a:t>. เพื่อทราบถึงกระบวนการในการผลิตหัวเชื้อราเมตาไรเซ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ยมชนิดน้ำแบบสารแขวนลอยสปอร์ </a:t>
            </a:r>
            <a:endParaRPr lang="en-US" sz="2800" b="1" dirty="0">
              <a:solidFill>
                <a:schemeClr val="tx1"/>
              </a:solidFill>
              <a:latin typeface="TH SarabunPSK" panose="020B0500040200020003" pitchFamily="34" charset="-34"/>
              <a:cs typeface="TH SarabunPSK" panose="020B0500040200020003" pitchFamily="34" charset="-34"/>
            </a:endParaRPr>
          </a:p>
          <a:p>
            <a:r>
              <a:rPr lang="th-TH" sz="2800" b="1" dirty="0">
                <a:solidFill>
                  <a:schemeClr val="tx1"/>
                </a:solidFill>
                <a:latin typeface="TH SarabunPSK" panose="020B0500040200020003" pitchFamily="34" charset="-34"/>
                <a:cs typeface="TH SarabunPSK" panose="020B0500040200020003" pitchFamily="34" charset="-34"/>
              </a:rPr>
              <a:t>	</a:t>
            </a:r>
            <a:r>
              <a:rPr lang="en-US" sz="2800" b="1" dirty="0">
                <a:solidFill>
                  <a:schemeClr val="tx1"/>
                </a:solidFill>
                <a:latin typeface="TH SarabunPSK" panose="020B0500040200020003" pitchFamily="34" charset="-34"/>
                <a:cs typeface="TH SarabunPSK" panose="020B0500040200020003" pitchFamily="34" charset="-34"/>
              </a:rPr>
              <a:t>2</a:t>
            </a:r>
            <a:r>
              <a:rPr lang="th-TH" sz="2800" b="1" dirty="0">
                <a:solidFill>
                  <a:schemeClr val="tx1"/>
                </a:solidFill>
                <a:latin typeface="TH SarabunPSK" panose="020B0500040200020003" pitchFamily="34" charset="-34"/>
                <a:cs typeface="TH SarabunPSK" panose="020B0500040200020003" pitchFamily="34" charset="-34"/>
              </a:rPr>
              <a:t>. เพื่อทราบอัตราการใช้หัวเชื้อราเมตาไรเซ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ยมที่เหมาะสมในการผลิตขยายเชื้อราเมตาไรเซ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 และแนะนำการใช้ที่เหมาะสมให้แก่เกษตรกรและผู้ที่สนใจ</a:t>
            </a:r>
          </a:p>
        </p:txBody>
      </p:sp>
      <p:sp>
        <p:nvSpPr>
          <p:cNvPr id="17" name="สี่เหลี่ยมผืนผ้า: มุมมน 16">
            <a:extLst>
              <a:ext uri="{FF2B5EF4-FFF2-40B4-BE49-F238E27FC236}">
                <a16:creationId xmlns:a16="http://schemas.microsoft.com/office/drawing/2014/main" id="{1FCF6A1D-CEB2-4600-BCB6-BCD0A1138D40}"/>
              </a:ext>
            </a:extLst>
          </p:cNvPr>
          <p:cNvSpPr/>
          <p:nvPr/>
        </p:nvSpPr>
        <p:spPr>
          <a:xfrm>
            <a:off x="1446586" y="29446363"/>
            <a:ext cx="9890224" cy="5773810"/>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path path="circle">
              <a:fillToRect r="100000" b="100000"/>
            </a:path>
            <a:tileRect l="-100000" t="-100000"/>
          </a:gradFill>
        </p:spPr>
        <p:style>
          <a:lnRef idx="2">
            <a:schemeClr val="dk1"/>
          </a:lnRef>
          <a:fillRef idx="1">
            <a:schemeClr val="lt1"/>
          </a:fillRef>
          <a:effectRef idx="0">
            <a:schemeClr val="dk1"/>
          </a:effectRef>
          <a:fontRef idx="minor">
            <a:schemeClr val="dk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วิธีการศึกษา</a:t>
            </a:r>
          </a:p>
          <a:p>
            <a:r>
              <a:rPr lang="en-US" sz="2800" b="1" dirty="0">
                <a:solidFill>
                  <a:schemeClr val="tx1"/>
                </a:solidFill>
                <a:latin typeface="TH SarabunPSK" panose="020B0500040200020003" pitchFamily="34" charset="-34"/>
                <a:cs typeface="TH SarabunPSK" panose="020B0500040200020003" pitchFamily="34" charset="-34"/>
              </a:rPr>
              <a:t>1. </a:t>
            </a:r>
            <a:r>
              <a:rPr lang="th-TH" sz="2800" b="1" dirty="0">
                <a:solidFill>
                  <a:schemeClr val="tx1"/>
                </a:solidFill>
                <a:latin typeface="TH SarabunPSK" panose="020B0500040200020003" pitchFamily="34" charset="-34"/>
                <a:cs typeface="TH SarabunPSK" panose="020B0500040200020003" pitchFamily="34" charset="-34"/>
              </a:rPr>
              <a:t>ผลิตหัวเชื้อเมตาไรเซ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ยมแบบสารแขวนลอยสปอร์</a:t>
            </a:r>
          </a:p>
          <a:p>
            <a:r>
              <a:rPr lang="en-US" sz="2800" b="1" dirty="0">
                <a:solidFill>
                  <a:schemeClr val="tx1"/>
                </a:solidFill>
                <a:latin typeface="TH SarabunPSK" panose="020B0500040200020003" pitchFamily="34" charset="-34"/>
                <a:cs typeface="TH SarabunPSK" panose="020B0500040200020003" pitchFamily="34" charset="-34"/>
              </a:rPr>
              <a:t>2. </a:t>
            </a:r>
            <a:r>
              <a:rPr lang="th-TH" sz="2800" b="1" dirty="0">
                <a:solidFill>
                  <a:schemeClr val="tx1"/>
                </a:solidFill>
                <a:latin typeface="TH SarabunPSK" panose="020B0500040200020003" pitchFamily="34" charset="-34"/>
                <a:cs typeface="TH SarabunPSK" panose="020B0500040200020003" pitchFamily="34" charset="-34"/>
              </a:rPr>
              <a:t>ทดลองผลิตเมตาไรเซ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ยมพร้อมใช้จากหัวเชื้อราเมตาไรเซ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ยมชนิดน้ำแบบสารแขวนลอยสปอร์</a:t>
            </a:r>
            <a:endParaRPr lang="en-US" sz="2800" b="1" dirty="0">
              <a:solidFill>
                <a:schemeClr val="tx1"/>
              </a:solidFill>
              <a:latin typeface="TH SarabunPSK" panose="020B0500040200020003" pitchFamily="34" charset="-34"/>
              <a:cs typeface="TH SarabunPSK" panose="020B0500040200020003" pitchFamily="34" charset="-34"/>
            </a:endParaRPr>
          </a:p>
          <a:p>
            <a:r>
              <a:rPr lang="en-US" sz="2800" b="1" dirty="0">
                <a:solidFill>
                  <a:schemeClr val="tx1"/>
                </a:solidFill>
                <a:latin typeface="TH SarabunPSK" panose="020B0500040200020003" pitchFamily="34" charset="-34"/>
                <a:cs typeface="TH SarabunPSK" panose="020B0500040200020003" pitchFamily="34" charset="-34"/>
              </a:rPr>
              <a:t>3. </a:t>
            </a:r>
            <a:r>
              <a:rPr lang="th-TH" sz="2800" b="1" dirty="0">
                <a:solidFill>
                  <a:schemeClr val="tx1"/>
                </a:solidFill>
                <a:latin typeface="TH SarabunPSK" panose="020B0500040200020003" pitchFamily="34" charset="-34"/>
                <a:cs typeface="TH SarabunPSK" panose="020B0500040200020003" pitchFamily="34" charset="-34"/>
              </a:rPr>
              <a:t>การตรวจสอบคุณภาพเชื้อราเมตตาไรเซ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a:t>
            </a:r>
            <a:endParaRPr lang="en-US" sz="2800" b="1" dirty="0">
              <a:solidFill>
                <a:schemeClr val="tx1"/>
              </a:solidFill>
              <a:latin typeface="TH SarabunPSK" panose="020B0500040200020003" pitchFamily="34" charset="-34"/>
              <a:cs typeface="TH SarabunPSK" panose="020B0500040200020003" pitchFamily="34" charset="-34"/>
            </a:endParaRPr>
          </a:p>
          <a:p>
            <a:r>
              <a:rPr lang="en-US" sz="2800" b="1" dirty="0">
                <a:solidFill>
                  <a:schemeClr val="tx1"/>
                </a:solidFill>
                <a:latin typeface="TH SarabunPSK" panose="020B0500040200020003" pitchFamily="34" charset="-34"/>
                <a:cs typeface="TH SarabunPSK" panose="020B0500040200020003" pitchFamily="34" charset="-34"/>
              </a:rPr>
              <a:t>4. </a:t>
            </a:r>
            <a:r>
              <a:rPr lang="th-TH" sz="2800" b="1" dirty="0">
                <a:solidFill>
                  <a:schemeClr val="tx1"/>
                </a:solidFill>
                <a:latin typeface="TH SarabunPSK" panose="020B0500040200020003" pitchFamily="34" charset="-34"/>
                <a:cs typeface="TH SarabunPSK" panose="020B0500040200020003" pitchFamily="34" charset="-34"/>
              </a:rPr>
              <a:t>การบันทึกข้อมูล</a:t>
            </a:r>
            <a:endParaRPr lang="en-US" sz="2800" b="1" dirty="0">
              <a:solidFill>
                <a:schemeClr val="tx1"/>
              </a:solidFill>
              <a:latin typeface="TH SarabunPSK" panose="020B0500040200020003" pitchFamily="34" charset="-34"/>
              <a:cs typeface="TH SarabunPSK" panose="020B0500040200020003" pitchFamily="34" charset="-34"/>
            </a:endParaRPr>
          </a:p>
          <a:p>
            <a:r>
              <a:rPr lang="th-TH" sz="2800" b="1" dirty="0">
                <a:solidFill>
                  <a:schemeClr val="tx1"/>
                </a:solidFill>
                <a:latin typeface="TH SarabunPSK" panose="020B0500040200020003" pitchFamily="34" charset="-34"/>
                <a:cs typeface="TH SarabunPSK" panose="020B0500040200020003" pitchFamily="34" charset="-34"/>
              </a:rPr>
              <a:t>	- ตรวจเช็คการสร้างเส้นใยในการเดินของเชื้อด้วยตาเปล่าทุก ๆ วัน </a:t>
            </a:r>
            <a:endParaRPr lang="en-US" sz="2800" b="1" dirty="0">
              <a:solidFill>
                <a:schemeClr val="tx1"/>
              </a:solidFill>
              <a:latin typeface="TH SarabunPSK" panose="020B0500040200020003" pitchFamily="34" charset="-34"/>
              <a:cs typeface="TH SarabunPSK" panose="020B0500040200020003" pitchFamily="34" charset="-34"/>
            </a:endParaRPr>
          </a:p>
          <a:p>
            <a:r>
              <a:rPr lang="th-TH" sz="2800" b="1" dirty="0">
                <a:solidFill>
                  <a:schemeClr val="tx1"/>
                </a:solidFill>
                <a:latin typeface="TH SarabunPSK" panose="020B0500040200020003" pitchFamily="34" charset="-34"/>
                <a:cs typeface="TH SarabunPSK" panose="020B0500040200020003" pitchFamily="34" charset="-34"/>
              </a:rPr>
              <a:t>	- บันทึกข้อมูลในแต่ละกรรมวิธี </a:t>
            </a:r>
            <a:endParaRPr lang="en-US" sz="2800" b="1" dirty="0">
              <a:solidFill>
                <a:schemeClr val="tx1"/>
              </a:solidFill>
              <a:latin typeface="TH SarabunPSK" panose="020B0500040200020003" pitchFamily="34" charset="-34"/>
              <a:cs typeface="TH SarabunPSK" panose="020B0500040200020003" pitchFamily="34" charset="-34"/>
            </a:endParaRPr>
          </a:p>
          <a:p>
            <a:r>
              <a:rPr lang="th-TH" sz="2800" b="1" dirty="0">
                <a:solidFill>
                  <a:schemeClr val="tx1"/>
                </a:solidFill>
                <a:latin typeface="TH SarabunPSK" panose="020B0500040200020003" pitchFamily="34" charset="-34"/>
                <a:cs typeface="TH SarabunPSK" panose="020B0500040200020003" pitchFamily="34" charset="-34"/>
              </a:rPr>
              <a:t>	- เมื่อครบอายุ </a:t>
            </a:r>
            <a:r>
              <a:rPr lang="en-US" sz="2800" b="1" dirty="0">
                <a:solidFill>
                  <a:schemeClr val="tx1"/>
                </a:solidFill>
                <a:latin typeface="TH SarabunPSK" panose="020B0500040200020003" pitchFamily="34" charset="-34"/>
                <a:cs typeface="TH SarabunPSK" panose="020B0500040200020003" pitchFamily="34" charset="-34"/>
              </a:rPr>
              <a:t>14</a:t>
            </a:r>
            <a:r>
              <a:rPr lang="th-TH" sz="2800" b="1" dirty="0">
                <a:solidFill>
                  <a:schemeClr val="tx1"/>
                </a:solidFill>
                <a:latin typeface="TH SarabunPSK" panose="020B0500040200020003" pitchFamily="34" charset="-34"/>
                <a:cs typeface="TH SarabunPSK" panose="020B0500040200020003" pitchFamily="34" charset="-34"/>
              </a:rPr>
              <a:t> วัน ส่องนับจำนวนสปอร์ </a:t>
            </a:r>
            <a:endParaRPr lang="en-US" sz="2800" b="1" dirty="0">
              <a:solidFill>
                <a:schemeClr val="tx1"/>
              </a:solidFill>
              <a:latin typeface="TH SarabunPSK" panose="020B0500040200020003" pitchFamily="34" charset="-34"/>
              <a:cs typeface="TH SarabunPSK" panose="020B0500040200020003" pitchFamily="34" charset="-34"/>
            </a:endParaRPr>
          </a:p>
          <a:p>
            <a:r>
              <a:rPr lang="th-TH" sz="2800" b="1" dirty="0">
                <a:solidFill>
                  <a:schemeClr val="tx1"/>
                </a:solidFill>
                <a:latin typeface="TH SarabunPSK" panose="020B0500040200020003" pitchFamily="34" charset="-34"/>
                <a:cs typeface="TH SarabunPSK" panose="020B0500040200020003" pitchFamily="34" charset="-34"/>
              </a:rPr>
              <a:t>	- วิเคราะห์ข้อมูลโดยใช้โปรแกรมสำเร็จรูปทางสถิติ</a:t>
            </a:r>
            <a:endParaRPr lang="en-US" sz="2800" b="1" dirty="0">
              <a:solidFill>
                <a:schemeClr val="tx1"/>
              </a:solidFill>
              <a:latin typeface="TH SarabunPSK" panose="020B0500040200020003" pitchFamily="34" charset="-34"/>
              <a:cs typeface="TH SarabunPSK" panose="020B0500040200020003" pitchFamily="34" charset="-34"/>
            </a:endParaRPr>
          </a:p>
          <a:p>
            <a:endParaRPr lang="en-US" sz="2800" dirty="0">
              <a:solidFill>
                <a:schemeClr val="tx1"/>
              </a:solidFill>
              <a:latin typeface="TH SarabunPSK" panose="020B0500040200020003" pitchFamily="34" charset="-34"/>
              <a:cs typeface="TH SarabunPSK" panose="020B0500040200020003" pitchFamily="34" charset="-34"/>
            </a:endParaRPr>
          </a:p>
        </p:txBody>
      </p:sp>
      <p:sp>
        <p:nvSpPr>
          <p:cNvPr id="18" name="สี่เหลี่ยมผืนผ้า: มุมมน 17">
            <a:extLst>
              <a:ext uri="{FF2B5EF4-FFF2-40B4-BE49-F238E27FC236}">
                <a16:creationId xmlns:a16="http://schemas.microsoft.com/office/drawing/2014/main" id="{878200A8-E467-4F67-AB4B-6CF670189DAD}"/>
              </a:ext>
            </a:extLst>
          </p:cNvPr>
          <p:cNvSpPr/>
          <p:nvPr/>
        </p:nvSpPr>
        <p:spPr>
          <a:xfrm>
            <a:off x="17222933" y="12391984"/>
            <a:ext cx="2014049" cy="1031034"/>
          </a:xfrm>
          <a:prstGeom prst="roundRect">
            <a:avLst/>
          </a:prstGeom>
          <a:gradFill flip="none" rotWithShape="1">
            <a:gsLst>
              <a:gs pos="0">
                <a:srgbClr val="52CDDA">
                  <a:tint val="66000"/>
                  <a:satMod val="160000"/>
                </a:srgbClr>
              </a:gs>
              <a:gs pos="50000">
                <a:srgbClr val="52CDDA">
                  <a:tint val="44500"/>
                  <a:satMod val="160000"/>
                </a:srgbClr>
              </a:gs>
              <a:gs pos="100000">
                <a:srgbClr val="52CDDA">
                  <a:tint val="23500"/>
                  <a:satMod val="160000"/>
                </a:srgbClr>
              </a:gs>
            </a:gsLst>
            <a:path path="circle">
              <a:fillToRect l="100000" b="100000"/>
            </a:path>
            <a:tileRect t="-100000" r="-100000"/>
          </a:gradFill>
          <a:effectLst>
            <a:softEdge rad="31750"/>
          </a:effectLst>
        </p:spPr>
        <p:style>
          <a:lnRef idx="2">
            <a:schemeClr val="dk1"/>
          </a:lnRef>
          <a:fillRef idx="1">
            <a:schemeClr val="lt1"/>
          </a:fillRef>
          <a:effectRef idx="0">
            <a:schemeClr val="dk1"/>
          </a:effectRef>
          <a:fontRef idx="minor">
            <a:schemeClr val="dk1"/>
          </a:fontRef>
        </p:style>
        <p:txBody>
          <a:bodyPr rtlCol="0" anchor="ctr"/>
          <a:lstStyle/>
          <a:p>
            <a:pPr algn="ctr"/>
            <a:r>
              <a:rPr lang="th-TH" sz="3200" b="1" dirty="0">
                <a:latin typeface="TH SarabunPSK" panose="020B0500040200020003" pitchFamily="34" charset="-34"/>
                <a:cs typeface="TH SarabunPSK" panose="020B0500040200020003" pitchFamily="34" charset="-34"/>
              </a:rPr>
              <a:t>ผลการศึกษา</a:t>
            </a:r>
          </a:p>
        </p:txBody>
      </p:sp>
      <p:graphicFrame>
        <p:nvGraphicFramePr>
          <p:cNvPr id="19" name="แผนภูมิ 18">
            <a:extLst>
              <a:ext uri="{FF2B5EF4-FFF2-40B4-BE49-F238E27FC236}">
                <a16:creationId xmlns:a16="http://schemas.microsoft.com/office/drawing/2014/main" id="{5B23C059-6161-446D-A286-EDA03AFA5E69}"/>
              </a:ext>
            </a:extLst>
          </p:cNvPr>
          <p:cNvGraphicFramePr/>
          <p:nvPr>
            <p:extLst>
              <p:ext uri="{D42A27DB-BD31-4B8C-83A1-F6EECF244321}">
                <p14:modId xmlns:p14="http://schemas.microsoft.com/office/powerpoint/2010/main" val="3059878439"/>
              </p:ext>
            </p:extLst>
          </p:nvPr>
        </p:nvGraphicFramePr>
        <p:xfrm>
          <a:off x="14169647" y="24226039"/>
          <a:ext cx="7772400" cy="7217057"/>
        </p:xfrm>
        <a:graphic>
          <a:graphicData uri="http://schemas.openxmlformats.org/drawingml/2006/chart">
            <c:chart xmlns:c="http://schemas.openxmlformats.org/drawingml/2006/chart" xmlns:r="http://schemas.openxmlformats.org/officeDocument/2006/relationships" r:id="rId4"/>
          </a:graphicData>
        </a:graphic>
      </p:graphicFrame>
      <p:sp>
        <p:nvSpPr>
          <p:cNvPr id="21" name="สี่เหลี่ยมผืนผ้า: มุมมน 20">
            <a:extLst>
              <a:ext uri="{FF2B5EF4-FFF2-40B4-BE49-F238E27FC236}">
                <a16:creationId xmlns:a16="http://schemas.microsoft.com/office/drawing/2014/main" id="{AA253200-E33E-4D0E-8CFB-FAEFB3419607}"/>
              </a:ext>
            </a:extLst>
          </p:cNvPr>
          <p:cNvSpPr/>
          <p:nvPr/>
        </p:nvSpPr>
        <p:spPr>
          <a:xfrm>
            <a:off x="12747812" y="13406718"/>
            <a:ext cx="4356847" cy="779929"/>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22" name="สี่เหลี่ยมผืนผ้า 21">
            <a:extLst>
              <a:ext uri="{FF2B5EF4-FFF2-40B4-BE49-F238E27FC236}">
                <a16:creationId xmlns:a16="http://schemas.microsoft.com/office/drawing/2014/main" id="{86C9B334-1F67-4D5D-AD88-9568DB423B9B}"/>
              </a:ext>
            </a:extLst>
          </p:cNvPr>
          <p:cNvSpPr/>
          <p:nvPr/>
        </p:nvSpPr>
        <p:spPr>
          <a:xfrm>
            <a:off x="14996710" y="13589720"/>
            <a:ext cx="7251534" cy="3539430"/>
          </a:xfrm>
          <a:prstGeom prst="rect">
            <a:avLst/>
          </a:prstGeom>
          <a:gradFill flip="none" rotWithShape="1">
            <a:gsLst>
              <a:gs pos="0">
                <a:srgbClr val="52CDDA">
                  <a:tint val="66000"/>
                  <a:satMod val="160000"/>
                </a:srgbClr>
              </a:gs>
              <a:gs pos="50000">
                <a:srgbClr val="52CDDA">
                  <a:tint val="44500"/>
                  <a:satMod val="160000"/>
                </a:srgbClr>
              </a:gs>
              <a:gs pos="100000">
                <a:srgbClr val="52CDDA">
                  <a:tint val="23500"/>
                  <a:satMod val="160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wrap="square">
            <a:spAutoFit/>
          </a:bodyPr>
          <a:lstStyle/>
          <a:p>
            <a:pPr algn="thaiDist"/>
            <a:r>
              <a:rPr lang="th-TH" sz="2800" b="1" dirty="0">
                <a:latin typeface="TH SarabunPSK" panose="020B0500040200020003" pitchFamily="34" charset="-34"/>
                <a:cs typeface="TH SarabunPSK" panose="020B0500040200020003" pitchFamily="34" charset="-34"/>
              </a:rPr>
              <a:t>	</a:t>
            </a:r>
          </a:p>
          <a:p>
            <a:pPr algn="thaiDist"/>
            <a:endParaRPr lang="th-TH" sz="2800" b="1" dirty="0">
              <a:latin typeface="TH SarabunPSK" panose="020B0500040200020003" pitchFamily="34" charset="-34"/>
              <a:cs typeface="TH SarabunPSK" panose="020B0500040200020003" pitchFamily="34" charset="-34"/>
            </a:endParaRPr>
          </a:p>
          <a:p>
            <a:pPr algn="thaiDist"/>
            <a:r>
              <a:rPr lang="th-TH" sz="2800" b="1" dirty="0">
                <a:latin typeface="TH SarabunPSK" panose="020B0500040200020003" pitchFamily="34" charset="-34"/>
                <a:cs typeface="TH SarabunPSK" panose="020B0500040200020003" pitchFamily="34" charset="-34"/>
              </a:rPr>
              <a:t>	การผลิตหัวเชื้อราเมตาไรเซ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ยมชนิดน้ำแบบสารแขวนลอยสปอร์ โดยนำไปนับจำนวนสปอร์ด้วย </a:t>
            </a:r>
            <a:r>
              <a:rPr lang="en-US" sz="2800" b="1" dirty="0">
                <a:latin typeface="TH SarabunPSK" panose="020B0500040200020003" pitchFamily="34" charset="-34"/>
                <a:cs typeface="TH SarabunPSK" panose="020B0500040200020003" pitchFamily="34" charset="-34"/>
              </a:rPr>
              <a:t>Hemocytometer</a:t>
            </a:r>
            <a:r>
              <a:rPr lang="th-TH" sz="2800" b="1" dirty="0">
                <a:latin typeface="TH SarabunPSK" panose="020B0500040200020003" pitchFamily="34" charset="-34"/>
                <a:cs typeface="TH SarabunPSK" panose="020B0500040200020003" pitchFamily="34" charset="-34"/>
              </a:rPr>
              <a:t> โดยการนำไปเจือจางให้ได้ความเข้มข้นสปอร์ที่ </a:t>
            </a:r>
            <a:r>
              <a:rPr lang="en-US" sz="2800" b="1" dirty="0">
                <a:latin typeface="TH SarabunPSK" panose="020B0500040200020003" pitchFamily="34" charset="-34"/>
                <a:cs typeface="TH SarabunPSK" panose="020B0500040200020003" pitchFamily="34" charset="-34"/>
              </a:rPr>
              <a:t>1</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1000 </a:t>
            </a:r>
            <a:r>
              <a:rPr lang="th-TH" sz="2800" b="1" dirty="0">
                <a:latin typeface="TH SarabunPSK" panose="020B0500040200020003" pitchFamily="34" charset="-34"/>
                <a:cs typeface="TH SarabunPSK" panose="020B0500040200020003" pitchFamily="34" charset="-34"/>
              </a:rPr>
              <a:t>เท่าได้ </a:t>
            </a:r>
            <a:r>
              <a:rPr lang="en-US" sz="2800" b="1" dirty="0">
                <a:latin typeface="TH SarabunPSK" panose="020B0500040200020003" pitchFamily="34" charset="-34"/>
                <a:cs typeface="TH SarabunPSK" panose="020B0500040200020003" pitchFamily="34" charset="-34"/>
              </a:rPr>
              <a:t>1</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2x10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ซึ่งอยู่ในเกณฑ์มาตรฐานของความเข้มสปอร์ที่จะสามารถนำมาใช้ในการเป็นเมตาไรเซ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ยมพร้อมใช้ได้</a:t>
            </a:r>
          </a:p>
          <a:p>
            <a:pPr algn="thaiDist"/>
            <a:endParaRPr lang="th-TH" sz="2800" b="1" dirty="0">
              <a:latin typeface="TH SarabunPSK" panose="020B0500040200020003" pitchFamily="34" charset="-34"/>
              <a:cs typeface="TH SarabunPSK" panose="020B0500040200020003" pitchFamily="34" charset="-34"/>
            </a:endParaRPr>
          </a:p>
        </p:txBody>
      </p:sp>
      <p:sp>
        <p:nvSpPr>
          <p:cNvPr id="24" name="สี่เหลี่ยมผืนผ้า 23">
            <a:extLst>
              <a:ext uri="{FF2B5EF4-FFF2-40B4-BE49-F238E27FC236}">
                <a16:creationId xmlns:a16="http://schemas.microsoft.com/office/drawing/2014/main" id="{48942E40-1AEA-4AB4-AFDA-6E06B04E9D53}"/>
              </a:ext>
            </a:extLst>
          </p:cNvPr>
          <p:cNvSpPr/>
          <p:nvPr/>
        </p:nvSpPr>
        <p:spPr>
          <a:xfrm>
            <a:off x="15249449" y="19353550"/>
            <a:ext cx="6361250" cy="2246769"/>
          </a:xfrm>
          <a:prstGeom prst="rect">
            <a:avLst/>
          </a:prstGeom>
          <a:gradFill flip="none" rotWithShape="1">
            <a:gsLst>
              <a:gs pos="0">
                <a:srgbClr val="52CDDA">
                  <a:tint val="66000"/>
                  <a:satMod val="160000"/>
                </a:srgbClr>
              </a:gs>
              <a:gs pos="50000">
                <a:srgbClr val="52CDDA">
                  <a:tint val="44500"/>
                  <a:satMod val="160000"/>
                </a:srgbClr>
              </a:gs>
              <a:gs pos="100000">
                <a:srgbClr val="52CDDA">
                  <a:tint val="23500"/>
                  <a:satMod val="160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wrap="square">
            <a:spAutoFit/>
          </a:bodyPr>
          <a:lstStyle/>
          <a:p>
            <a:r>
              <a:rPr lang="th-TH" sz="2800" b="1" dirty="0">
                <a:latin typeface="TH SarabunPSK" panose="020B0500040200020003" pitchFamily="34" charset="-34"/>
                <a:cs typeface="TH SarabunPSK" panose="020B0500040200020003" pitchFamily="34" charset="-34"/>
              </a:rPr>
              <a:t>	</a:t>
            </a:r>
          </a:p>
          <a:p>
            <a:r>
              <a:rPr lang="th-TH" sz="2800" b="1" dirty="0">
                <a:latin typeface="TH SarabunPSK" panose="020B0500040200020003" pitchFamily="34" charset="-34"/>
                <a:cs typeface="TH SarabunPSK" panose="020B0500040200020003" pitchFamily="34" charset="-34"/>
              </a:rPr>
              <a:t>	ผลการหาอัตราการนำหัวเชื้อราเมตาไรเซ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ยมชนิดน้ำแบบสารแขวนลอยสปอร์ไปใช้ในการผลิตขยายเชื้อราเมตาไรเซ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ยมแบบพร้อมใช้</a:t>
            </a:r>
          </a:p>
          <a:p>
            <a:endParaRPr lang="en-US" sz="2800" dirty="0"/>
          </a:p>
        </p:txBody>
      </p:sp>
      <p:pic>
        <p:nvPicPr>
          <p:cNvPr id="46" name="รูปภาพ 45">
            <a:extLst>
              <a:ext uri="{FF2B5EF4-FFF2-40B4-BE49-F238E27FC236}">
                <a16:creationId xmlns:a16="http://schemas.microsoft.com/office/drawing/2014/main" id="{803E967F-F581-45AA-9297-62E6D1ABF4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85" y="21897654"/>
            <a:ext cx="7772401" cy="1950546"/>
          </a:xfrm>
          <a:prstGeom prst="rect">
            <a:avLst/>
          </a:prstGeom>
        </p:spPr>
      </p:pic>
      <p:pic>
        <p:nvPicPr>
          <p:cNvPr id="48" name="รูปภาพ 47">
            <a:extLst>
              <a:ext uri="{FF2B5EF4-FFF2-40B4-BE49-F238E27FC236}">
                <a16:creationId xmlns:a16="http://schemas.microsoft.com/office/drawing/2014/main" id="{CC697AF2-47EB-4DBE-BE3A-73CEEC2A75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3874" y="17426485"/>
            <a:ext cx="7772400" cy="1593732"/>
          </a:xfrm>
          <a:prstGeom prst="rect">
            <a:avLst/>
          </a:prstGeom>
        </p:spPr>
      </p:pic>
      <p:sp>
        <p:nvSpPr>
          <p:cNvPr id="49" name="สี่เหลี่ยมผืนผ้า: มุมมน 48">
            <a:extLst>
              <a:ext uri="{FF2B5EF4-FFF2-40B4-BE49-F238E27FC236}">
                <a16:creationId xmlns:a16="http://schemas.microsoft.com/office/drawing/2014/main" id="{F5FB3A3C-E81D-4B34-8648-09B2054CF1B6}"/>
              </a:ext>
            </a:extLst>
          </p:cNvPr>
          <p:cNvSpPr/>
          <p:nvPr/>
        </p:nvSpPr>
        <p:spPr>
          <a:xfrm>
            <a:off x="24417826" y="12610833"/>
            <a:ext cx="6776277" cy="10667178"/>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style>
          <a:lnRef idx="2">
            <a:schemeClr val="dk1"/>
          </a:lnRef>
          <a:fillRef idx="1">
            <a:schemeClr val="lt1"/>
          </a:fillRef>
          <a:effectRef idx="0">
            <a:schemeClr val="dk1"/>
          </a:effectRef>
          <a:fontRef idx="minor">
            <a:schemeClr val="dk1"/>
          </a:fontRef>
        </p:style>
        <p:txBody>
          <a:bodyPr rtlCol="0" anchor="ctr"/>
          <a:lstStyle/>
          <a:p>
            <a:pPr algn="ctr"/>
            <a:r>
              <a:rPr lang="th-TH" sz="3200" b="1" dirty="0">
                <a:latin typeface="TH SarabunPSK" panose="020B0500040200020003" pitchFamily="34" charset="-34"/>
                <a:cs typeface="TH SarabunPSK" panose="020B0500040200020003" pitchFamily="34" charset="-34"/>
              </a:rPr>
              <a:t>อภิปายผล</a:t>
            </a:r>
          </a:p>
          <a:p>
            <a:pPr algn="thaiDist"/>
            <a:r>
              <a:rPr lang="th-TH" sz="2800" b="1" dirty="0">
                <a:latin typeface="TH SarabunPSK" panose="020B0500040200020003" pitchFamily="34" charset="-34"/>
                <a:cs typeface="TH SarabunPSK" panose="020B0500040200020003" pitchFamily="34" charset="-34"/>
              </a:rPr>
              <a:t>	ผลการหาอัตราการนำหัวเชื้อราเมตาไรเซ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ยมชนิดน้ำแบบสารแขวนลอยสปอร์ไปใช้ในการผลิตขยายเชื้อราเมตาไรเซ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ยมแบบพร้อมใช้  แบ่งการศึกษาออกเป็น </a:t>
            </a:r>
            <a:r>
              <a:rPr lang="en-US" sz="2800" b="1" dirty="0">
                <a:latin typeface="TH SarabunPSK" panose="020B0500040200020003" pitchFamily="34" charset="-34"/>
                <a:cs typeface="TH SarabunPSK" panose="020B0500040200020003" pitchFamily="34" charset="-34"/>
              </a:rPr>
              <a:t>7</a:t>
            </a:r>
            <a:r>
              <a:rPr lang="th-TH" sz="2800" b="1" dirty="0">
                <a:latin typeface="TH SarabunPSK" panose="020B0500040200020003" pitchFamily="34" charset="-34"/>
                <a:cs typeface="TH SarabunPSK" panose="020B0500040200020003" pitchFamily="34" charset="-34"/>
              </a:rPr>
              <a:t> กรรมวิธี  กรรมวิธีละ </a:t>
            </a:r>
            <a:r>
              <a:rPr lang="en-US" sz="2800" b="1" dirty="0">
                <a:latin typeface="TH SarabunPSK" panose="020B0500040200020003" pitchFamily="34" charset="-34"/>
                <a:cs typeface="TH SarabunPSK" panose="020B0500040200020003" pitchFamily="34" charset="-34"/>
              </a:rPr>
              <a:t>4</a:t>
            </a:r>
            <a:r>
              <a:rPr lang="th-TH" sz="2800" b="1" dirty="0">
                <a:latin typeface="TH SarabunPSK" panose="020B0500040200020003" pitchFamily="34" charset="-34"/>
                <a:cs typeface="TH SarabunPSK" panose="020B0500040200020003" pitchFamily="34" charset="-34"/>
              </a:rPr>
              <a:t> ซ้ำ  โดยกรรมวิธีที่ </a:t>
            </a:r>
            <a:r>
              <a:rPr lang="en-US" sz="2800" b="1" dirty="0">
                <a:latin typeface="TH SarabunPSK" panose="020B0500040200020003" pitchFamily="34" charset="-34"/>
                <a:cs typeface="TH SarabunPSK" panose="020B0500040200020003" pitchFamily="34" charset="-34"/>
              </a:rPr>
              <a:t>1</a:t>
            </a:r>
            <a:r>
              <a:rPr lang="th-TH" sz="2800" b="1" dirty="0">
                <a:latin typeface="TH SarabunPSK" panose="020B0500040200020003" pitchFamily="34" charset="-34"/>
                <a:cs typeface="TH SarabunPSK" panose="020B0500040200020003" pitchFamily="34" charset="-34"/>
              </a:rPr>
              <a:t> การใช้หัวเชื้อราเมตาไรเซ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ยมในเมล็ดข้าวฟ่าง และกรรมวิธีที่ </a:t>
            </a:r>
            <a:r>
              <a:rPr lang="en-US" sz="2800" b="1" dirty="0">
                <a:latin typeface="TH SarabunPSK" panose="020B0500040200020003" pitchFamily="34" charset="-34"/>
                <a:cs typeface="TH SarabunPSK" panose="020B0500040200020003" pitchFamily="34" charset="-34"/>
              </a:rPr>
              <a:t>2 </a:t>
            </a:r>
            <a:r>
              <a:rPr lang="th-TH" sz="2800" b="1" dirty="0">
                <a:latin typeface="TH SarabunPSK" panose="020B0500040200020003" pitchFamily="34" charset="-34"/>
                <a:cs typeface="TH SarabunPSK" panose="020B0500040200020003" pitchFamily="34" charset="-34"/>
              </a:rPr>
              <a:t>ถึง </a:t>
            </a:r>
            <a:r>
              <a:rPr lang="en-US" sz="2800" b="1" dirty="0">
                <a:latin typeface="TH SarabunPSK" panose="020B0500040200020003" pitchFamily="34" charset="-34"/>
                <a:cs typeface="TH SarabunPSK" panose="020B0500040200020003" pitchFamily="34" charset="-34"/>
              </a:rPr>
              <a:t>7 </a:t>
            </a:r>
            <a:r>
              <a:rPr lang="th-TH" sz="2800" b="1" dirty="0">
                <a:latin typeface="TH SarabunPSK" panose="020B0500040200020003" pitchFamily="34" charset="-34"/>
                <a:cs typeface="TH SarabunPSK" panose="020B0500040200020003" pitchFamily="34" charset="-34"/>
              </a:rPr>
              <a:t>ใช้หัวเชื้อราเมตาไรเซ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ยมชนิดน้ำแบบสารแขวนลอยสปอร์ที่ปริมาณ </a:t>
            </a:r>
            <a:r>
              <a:rPr lang="en-US" sz="2800" b="1" dirty="0">
                <a:latin typeface="TH SarabunPSK" panose="020B0500040200020003" pitchFamily="34" charset="-34"/>
                <a:cs typeface="TH SarabunPSK" panose="020B0500040200020003" pitchFamily="34" charset="-34"/>
              </a:rPr>
              <a:t>0</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5</a:t>
            </a:r>
            <a:r>
              <a:rPr lang="th-TH" sz="2800" b="1" dirty="0">
                <a:latin typeface="TH SarabunPSK" panose="020B0500040200020003" pitchFamily="34" charset="-34"/>
                <a:cs typeface="TH SarabunPSK" panose="020B0500040200020003" pitchFamily="34" charset="-34"/>
              </a:rPr>
              <a:t> มิลลิลิตร </a:t>
            </a:r>
            <a:r>
              <a:rPr lang="en-US" sz="2800" b="1" dirty="0">
                <a:latin typeface="TH SarabunPSK" panose="020B0500040200020003" pitchFamily="34" charset="-34"/>
                <a:cs typeface="TH SarabunPSK" panose="020B0500040200020003" pitchFamily="34" charset="-34"/>
              </a:rPr>
              <a:t>,1</a:t>
            </a:r>
            <a:r>
              <a:rPr lang="th-TH" sz="2800" b="1" dirty="0">
                <a:latin typeface="TH SarabunPSK" panose="020B0500040200020003" pitchFamily="34" charset="-34"/>
                <a:cs typeface="TH SarabunPSK" panose="020B0500040200020003" pitchFamily="34" charset="-34"/>
              </a:rPr>
              <a:t> มิลลิลิตร </a:t>
            </a:r>
            <a:r>
              <a:rPr lang="en-US" sz="2800" b="1" dirty="0">
                <a:latin typeface="TH SarabunPSK" panose="020B0500040200020003" pitchFamily="34" charset="-34"/>
                <a:cs typeface="TH SarabunPSK" panose="020B0500040200020003" pitchFamily="34" charset="-34"/>
              </a:rPr>
              <a:t>,2</a:t>
            </a:r>
            <a:r>
              <a:rPr lang="th-TH" sz="2800" b="1" dirty="0">
                <a:latin typeface="TH SarabunPSK" panose="020B0500040200020003" pitchFamily="34" charset="-34"/>
                <a:cs typeface="TH SarabunPSK" panose="020B0500040200020003" pitchFamily="34" charset="-34"/>
              </a:rPr>
              <a:t> มิลลิลิตร </a:t>
            </a:r>
            <a:r>
              <a:rPr lang="en-US" sz="2800" b="1" dirty="0">
                <a:latin typeface="TH SarabunPSK" panose="020B0500040200020003" pitchFamily="34" charset="-34"/>
                <a:cs typeface="TH SarabunPSK" panose="020B0500040200020003" pitchFamily="34" charset="-34"/>
              </a:rPr>
              <a:t>,3</a:t>
            </a:r>
            <a:r>
              <a:rPr lang="th-TH" sz="2800" b="1" dirty="0">
                <a:latin typeface="TH SarabunPSK" panose="020B0500040200020003" pitchFamily="34" charset="-34"/>
                <a:cs typeface="TH SarabunPSK" panose="020B0500040200020003" pitchFamily="34" charset="-34"/>
              </a:rPr>
              <a:t> มิลลิลิตร</a:t>
            </a:r>
            <a:r>
              <a:rPr lang="en-US" sz="2800" b="1" dirty="0">
                <a:latin typeface="TH SarabunPSK" panose="020B0500040200020003" pitchFamily="34" charset="-34"/>
                <a:cs typeface="TH SarabunPSK" panose="020B0500040200020003" pitchFamily="34" charset="-34"/>
              </a:rPr>
              <a:t>,4</a:t>
            </a:r>
            <a:r>
              <a:rPr lang="th-TH" sz="2800" b="1" dirty="0">
                <a:latin typeface="TH SarabunPSK" panose="020B0500040200020003" pitchFamily="34" charset="-34"/>
                <a:cs typeface="TH SarabunPSK" panose="020B0500040200020003" pitchFamily="34" charset="-34"/>
              </a:rPr>
              <a:t> มิลลิลิตร </a:t>
            </a:r>
            <a:r>
              <a:rPr lang="en-US" sz="2800" b="1" dirty="0">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และ </a:t>
            </a:r>
            <a:r>
              <a:rPr lang="en-US" sz="2800" b="1" dirty="0">
                <a:latin typeface="TH SarabunPSK" panose="020B0500040200020003" pitchFamily="34" charset="-34"/>
                <a:cs typeface="TH SarabunPSK" panose="020B0500040200020003" pitchFamily="34" charset="-34"/>
              </a:rPr>
              <a:t>5</a:t>
            </a:r>
            <a:r>
              <a:rPr lang="th-TH" sz="2800" b="1" dirty="0">
                <a:latin typeface="TH SarabunPSK" panose="020B0500040200020003" pitchFamily="34" charset="-34"/>
                <a:cs typeface="TH SarabunPSK" panose="020B0500040200020003" pitchFamily="34" charset="-34"/>
              </a:rPr>
              <a:t> มิลลิลิตร  พบว่าอัตราการใช้เชื้อราเมตาไรเซ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ยมแบบสารแขวนลอยสปอร์ที่ให้ผลดีที่สุด  คือที่อัตราการใช้ </a:t>
            </a:r>
            <a:r>
              <a:rPr lang="en-US" sz="2800" b="1" dirty="0">
                <a:latin typeface="TH SarabunPSK" panose="020B0500040200020003" pitchFamily="34" charset="-34"/>
                <a:cs typeface="TH SarabunPSK" panose="020B0500040200020003" pitchFamily="34" charset="-34"/>
              </a:rPr>
              <a:t>1</a:t>
            </a:r>
            <a:r>
              <a:rPr lang="th-TH" sz="2800" b="1" dirty="0">
                <a:latin typeface="TH SarabunPSK" panose="020B0500040200020003" pitchFamily="34" charset="-34"/>
                <a:cs typeface="TH SarabunPSK" panose="020B0500040200020003" pitchFamily="34" charset="-34"/>
              </a:rPr>
              <a:t> มิลลิลิตร ต่อ 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5</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03x10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รองลงได้แก่ อัตราการใช้ </a:t>
            </a:r>
            <a:r>
              <a:rPr lang="en-US" sz="2800" b="1" dirty="0">
                <a:latin typeface="TH SarabunPSK" panose="020B0500040200020003" pitchFamily="34" charset="-34"/>
                <a:cs typeface="TH SarabunPSK" panose="020B0500040200020003" pitchFamily="34" charset="-34"/>
              </a:rPr>
              <a:t>0</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5</a:t>
            </a:r>
            <a:r>
              <a:rPr lang="th-TH" sz="2800" b="1" dirty="0">
                <a:latin typeface="TH SarabunPSK" panose="020B0500040200020003" pitchFamily="34" charset="-34"/>
                <a:cs typeface="TH SarabunPSK" panose="020B0500040200020003" pitchFamily="34" charset="-34"/>
              </a:rPr>
              <a:t> มิลลิลิตร ต่อ ข้าวหุง </a:t>
            </a:r>
            <a:r>
              <a:rPr lang="en-US" sz="2800" b="1" dirty="0">
                <a:latin typeface="TH SarabunPSK" panose="020B0500040200020003" pitchFamily="34" charset="-34"/>
                <a:cs typeface="TH SarabunPSK" panose="020B0500040200020003" pitchFamily="34" charset="-34"/>
              </a:rPr>
              <a:t>200</a:t>
            </a:r>
            <a:r>
              <a:rPr lang="th-TH" sz="2800" b="1" dirty="0">
                <a:latin typeface="TH SarabunPSK" panose="020B0500040200020003" pitchFamily="34" charset="-34"/>
                <a:cs typeface="TH SarabunPSK" panose="020B0500040200020003" pitchFamily="34" charset="-34"/>
              </a:rPr>
              <a:t> กรัม  ซึ่งให้จำนวนของสปอร์อยู่ที่ </a:t>
            </a:r>
            <a:r>
              <a:rPr lang="en-US" sz="2800" b="1" dirty="0">
                <a:latin typeface="TH SarabunPSK" panose="020B0500040200020003" pitchFamily="34" charset="-34"/>
                <a:cs typeface="TH SarabunPSK" panose="020B0500040200020003" pitchFamily="34" charset="-34"/>
              </a:rPr>
              <a:t>4</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02x10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a:t>
            </a:r>
            <a:r>
              <a:rPr lang="en-US" sz="2800" b="1" dirty="0">
                <a:latin typeface="TH SarabunPSK" panose="020B0500040200020003" pitchFamily="34" charset="-34"/>
                <a:cs typeface="TH SarabunPSK" panose="020B0500040200020003" pitchFamily="34" charset="-34"/>
              </a:rPr>
              <a:t>, </a:t>
            </a:r>
            <a:r>
              <a:rPr lang="th-TH" sz="2800" b="1" dirty="0">
                <a:latin typeface="TH SarabunPSK" panose="020B0500040200020003" pitchFamily="34" charset="-34"/>
                <a:cs typeface="TH SarabunPSK" panose="020B0500040200020003" pitchFamily="34" charset="-34"/>
              </a:rPr>
              <a:t>อัตราการใช้</a:t>
            </a:r>
            <a:r>
              <a:rPr lang="en-US" sz="2800" b="1" dirty="0">
                <a:latin typeface="TH SarabunPSK" panose="020B0500040200020003" pitchFamily="34" charset="-34"/>
                <a:cs typeface="TH SarabunPSK" panose="020B0500040200020003" pitchFamily="34" charset="-34"/>
              </a:rPr>
              <a:t> 2</a:t>
            </a:r>
            <a:r>
              <a:rPr lang="th-TH" sz="2800" b="1" dirty="0">
                <a:latin typeface="TH SarabunPSK" panose="020B0500040200020003" pitchFamily="34" charset="-34"/>
                <a:cs typeface="TH SarabunPSK" panose="020B0500040200020003" pitchFamily="34" charset="-34"/>
              </a:rPr>
              <a:t> มิลลิลิตร ต่อ 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3</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91x10</a:t>
            </a:r>
            <a:r>
              <a:rPr lang="en-US" sz="2800" b="1" baseline="30000" dirty="0">
                <a:latin typeface="TH SarabunPSK" panose="020B0500040200020003" pitchFamily="34" charset="-34"/>
                <a:cs typeface="TH SarabunPSK" panose="020B0500040200020003" pitchFamily="34" charset="-34"/>
              </a:rPr>
              <a:t>9</a:t>
            </a:r>
            <a:r>
              <a:rPr lang="th-TH" sz="2800" b="1" baseline="30000" dirty="0">
                <a:latin typeface="TH SarabunPSK" panose="020B0500040200020003" pitchFamily="34" charset="-34"/>
                <a:cs typeface="TH SarabunPSK" panose="020B0500040200020003" pitchFamily="34" charset="-34"/>
              </a:rPr>
              <a:t> </a:t>
            </a:r>
            <a:r>
              <a:rPr lang="th-TH" sz="2800" b="1" dirty="0">
                <a:latin typeface="TH SarabunPSK" panose="020B0500040200020003" pitchFamily="34" charset="-34"/>
                <a:cs typeface="TH SarabunPSK" panose="020B0500040200020003" pitchFamily="34" charset="-34"/>
              </a:rPr>
              <a:t>สปอร์ต่อมิลลิลิตร </a:t>
            </a:r>
            <a:r>
              <a:rPr lang="en-US" sz="2800" b="1" dirty="0">
                <a:latin typeface="TH SarabunPSK" panose="020B0500040200020003" pitchFamily="34" charset="-34"/>
                <a:cs typeface="TH SarabunPSK" panose="020B0500040200020003" pitchFamily="34" charset="-34"/>
              </a:rPr>
              <a:t>, </a:t>
            </a:r>
            <a:r>
              <a:rPr lang="th-TH" sz="2800" b="1" dirty="0">
                <a:latin typeface="TH SarabunPSK" panose="020B0500040200020003" pitchFamily="34" charset="-34"/>
                <a:cs typeface="TH SarabunPSK" panose="020B0500040200020003" pitchFamily="34" charset="-34"/>
              </a:rPr>
              <a:t>อัตราการใช้หัวเชื้อราเมตาไรเซ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ยมในเมล็ดข้าวฟ่างต่อข้าวหุง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3</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27x10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a:t>
            </a:r>
            <a:r>
              <a:rPr lang="en-US" sz="2800" b="1" dirty="0">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 อัตราการใช้ </a:t>
            </a:r>
            <a:r>
              <a:rPr lang="en-US" sz="2800" b="1" dirty="0">
                <a:latin typeface="TH SarabunPSK" panose="020B0500040200020003" pitchFamily="34" charset="-34"/>
                <a:cs typeface="TH SarabunPSK" panose="020B0500040200020003" pitchFamily="34" charset="-34"/>
              </a:rPr>
              <a:t>3</a:t>
            </a:r>
            <a:r>
              <a:rPr lang="th-TH" sz="2800" b="1" dirty="0">
                <a:latin typeface="TH SarabunPSK" panose="020B0500040200020003" pitchFamily="34" charset="-34"/>
                <a:cs typeface="TH SarabunPSK" panose="020B0500040200020003" pitchFamily="34" charset="-34"/>
              </a:rPr>
              <a:t> มิลลิลิตร ต่อ 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3</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02x10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a:t>
            </a:r>
            <a:r>
              <a:rPr lang="en-US" sz="2800" b="1" dirty="0">
                <a:latin typeface="TH SarabunPSK" panose="020B0500040200020003" pitchFamily="34" charset="-34"/>
                <a:cs typeface="TH SarabunPSK" panose="020B0500040200020003" pitchFamily="34" charset="-34"/>
              </a:rPr>
              <a:t>, </a:t>
            </a:r>
            <a:r>
              <a:rPr lang="th-TH" sz="2800" b="1" dirty="0">
                <a:latin typeface="TH SarabunPSK" panose="020B0500040200020003" pitchFamily="34" charset="-34"/>
                <a:cs typeface="TH SarabunPSK" panose="020B0500040200020003" pitchFamily="34" charset="-34"/>
              </a:rPr>
              <a:t>อัตราการใช้</a:t>
            </a:r>
            <a:r>
              <a:rPr lang="en-US" sz="2800" b="1" dirty="0">
                <a:latin typeface="TH SarabunPSK" panose="020B0500040200020003" pitchFamily="34" charset="-34"/>
                <a:cs typeface="TH SarabunPSK" panose="020B0500040200020003" pitchFamily="34" charset="-34"/>
              </a:rPr>
              <a:t> 4</a:t>
            </a:r>
            <a:r>
              <a:rPr lang="th-TH" sz="2800" b="1" dirty="0">
                <a:latin typeface="TH SarabunPSK" panose="020B0500040200020003" pitchFamily="34" charset="-34"/>
                <a:cs typeface="TH SarabunPSK" panose="020B0500040200020003" pitchFamily="34" charset="-34"/>
              </a:rPr>
              <a:t> มิลลิลิตร ต่อ 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2</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46x10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a:t>
            </a:r>
            <a:r>
              <a:rPr lang="en-US" sz="2800" b="1" dirty="0">
                <a:latin typeface="TH SarabunPSK" panose="020B0500040200020003" pitchFamily="34" charset="-34"/>
                <a:cs typeface="TH SarabunPSK" panose="020B0500040200020003" pitchFamily="34" charset="-34"/>
              </a:rPr>
              <a:t>, </a:t>
            </a:r>
            <a:r>
              <a:rPr lang="th-TH" sz="2800" b="1" dirty="0">
                <a:latin typeface="TH SarabunPSK" panose="020B0500040200020003" pitchFamily="34" charset="-34"/>
                <a:cs typeface="TH SarabunPSK" panose="020B0500040200020003" pitchFamily="34" charset="-34"/>
              </a:rPr>
              <a:t>อัตราการใช้</a:t>
            </a:r>
            <a:r>
              <a:rPr lang="en-US" sz="2800" b="1" dirty="0">
                <a:latin typeface="TH SarabunPSK" panose="020B0500040200020003" pitchFamily="34" charset="-34"/>
                <a:cs typeface="TH SarabunPSK" panose="020B0500040200020003" pitchFamily="34" charset="-34"/>
              </a:rPr>
              <a:t> 5 </a:t>
            </a:r>
            <a:r>
              <a:rPr lang="th-TH" sz="2800" b="1" dirty="0">
                <a:latin typeface="TH SarabunPSK" panose="020B0500040200020003" pitchFamily="34" charset="-34"/>
                <a:cs typeface="TH SarabunPSK" panose="020B0500040200020003" pitchFamily="34" charset="-34"/>
              </a:rPr>
              <a:t>มิลลิลิตร ต่อ ข้าวหุง </a:t>
            </a:r>
            <a:r>
              <a:rPr lang="en-US" sz="2800" b="1" dirty="0">
                <a:latin typeface="TH SarabunPSK" panose="020B0500040200020003" pitchFamily="34" charset="-34"/>
                <a:cs typeface="TH SarabunPSK" panose="020B0500040200020003" pitchFamily="34" charset="-34"/>
              </a:rPr>
              <a:t>200 </a:t>
            </a:r>
            <a:r>
              <a:rPr lang="th-TH" sz="2800" b="1" dirty="0">
                <a:latin typeface="TH SarabunPSK" panose="020B0500040200020003" pitchFamily="34" charset="-34"/>
                <a:cs typeface="TH SarabunPSK" panose="020B0500040200020003" pitchFamily="34" charset="-34"/>
              </a:rPr>
              <a:t>กรัม  ซึ่งให้จำนวนของสปอร์อยู่ที่ </a:t>
            </a:r>
            <a:r>
              <a:rPr lang="en-US" sz="2800" b="1" dirty="0">
                <a:latin typeface="TH SarabunPSK" panose="020B0500040200020003" pitchFamily="34" charset="-34"/>
                <a:cs typeface="TH SarabunPSK" panose="020B0500040200020003" pitchFamily="34" charset="-34"/>
              </a:rPr>
              <a:t>2</a:t>
            </a:r>
            <a:r>
              <a:rPr lang="th-TH" sz="2800" b="1" dirty="0">
                <a:latin typeface="TH SarabunPSK" panose="020B0500040200020003" pitchFamily="34" charset="-34"/>
                <a:cs typeface="TH SarabunPSK" panose="020B0500040200020003" pitchFamily="34" charset="-34"/>
              </a:rPr>
              <a:t>.</a:t>
            </a:r>
            <a:r>
              <a:rPr lang="en-US" sz="2800" b="1" dirty="0">
                <a:latin typeface="TH SarabunPSK" panose="020B0500040200020003" pitchFamily="34" charset="-34"/>
                <a:cs typeface="TH SarabunPSK" panose="020B0500040200020003" pitchFamily="34" charset="-34"/>
              </a:rPr>
              <a:t>18x10</a:t>
            </a:r>
            <a:r>
              <a:rPr lang="en-US" sz="2800" b="1" baseline="30000" dirty="0">
                <a:latin typeface="TH SarabunPSK" panose="020B0500040200020003" pitchFamily="34" charset="-34"/>
                <a:cs typeface="TH SarabunPSK" panose="020B0500040200020003" pitchFamily="34" charset="-34"/>
              </a:rPr>
              <a:t>9</a:t>
            </a:r>
            <a:r>
              <a:rPr lang="th-TH" sz="2800" b="1" dirty="0">
                <a:latin typeface="TH SarabunPSK" panose="020B0500040200020003" pitchFamily="34" charset="-34"/>
                <a:cs typeface="TH SarabunPSK" panose="020B0500040200020003" pitchFamily="34" charset="-34"/>
              </a:rPr>
              <a:t> สปอร์ต่อมิลลิลิตร ตามลำดับ</a:t>
            </a:r>
          </a:p>
          <a:p>
            <a:endParaRPr lang="en-US" sz="2800" b="1" dirty="0">
              <a:latin typeface="TH SarabunPSK" panose="020B0500040200020003" pitchFamily="34" charset="-34"/>
              <a:cs typeface="TH SarabunPSK" panose="020B0500040200020003" pitchFamily="34" charset="-34"/>
            </a:endParaRPr>
          </a:p>
        </p:txBody>
      </p:sp>
      <p:sp>
        <p:nvSpPr>
          <p:cNvPr id="50" name="สี่เหลี่ยมผืนผ้า: มุมมน 49">
            <a:extLst>
              <a:ext uri="{FF2B5EF4-FFF2-40B4-BE49-F238E27FC236}">
                <a16:creationId xmlns:a16="http://schemas.microsoft.com/office/drawing/2014/main" id="{087E48A2-870E-4D4C-A382-B19A54CBE1F3}"/>
              </a:ext>
            </a:extLst>
          </p:cNvPr>
          <p:cNvSpPr/>
          <p:nvPr/>
        </p:nvSpPr>
        <p:spPr>
          <a:xfrm>
            <a:off x="24157112" y="23899865"/>
            <a:ext cx="7297704" cy="3808762"/>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สรุปผล</a:t>
            </a:r>
          </a:p>
          <a:p>
            <a:pPr algn="thaiDist"/>
            <a:r>
              <a:rPr lang="th-TH" sz="2800" b="1" dirty="0">
                <a:solidFill>
                  <a:schemeClr val="tx1"/>
                </a:solidFill>
                <a:latin typeface="TH SarabunPSK" panose="020B0500040200020003" pitchFamily="34" charset="-34"/>
                <a:cs typeface="TH SarabunPSK" panose="020B0500040200020003" pitchFamily="34" charset="-34"/>
              </a:rPr>
              <a:t>	การศึกษาการผลิตหัวเชื้อราเมตาไรเซ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ยมชนิดน้ำแบบสารแขวนลอยสปอร์และอัตราการใช้ที่เหมาะสมในการผลิตเชื้อราเมตาไรเซ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 โดยใช้หัวเชื้อราในปริมาณที่ต่างกัน ทำให้ได้ผลต่างกันผลที่ดีที่สุดคืออัตราการใช้ </a:t>
            </a:r>
            <a:r>
              <a:rPr lang="en-US" sz="2800" b="1" dirty="0">
                <a:solidFill>
                  <a:schemeClr val="tx1"/>
                </a:solidFill>
                <a:latin typeface="TH SarabunPSK" panose="020B0500040200020003" pitchFamily="34" charset="-34"/>
                <a:cs typeface="TH SarabunPSK" panose="020B0500040200020003" pitchFamily="34" charset="-34"/>
              </a:rPr>
              <a:t>1ml</a:t>
            </a:r>
            <a:r>
              <a:rPr lang="th-TH" sz="2800" b="1" dirty="0">
                <a:solidFill>
                  <a:schemeClr val="tx1"/>
                </a:solidFill>
                <a:latin typeface="TH SarabunPSK" panose="020B0500040200020003" pitchFamily="34" charset="-34"/>
                <a:cs typeface="TH SarabunPSK" panose="020B0500040200020003" pitchFamily="34" charset="-34"/>
              </a:rPr>
              <a:t> เป็นปริมาณการใช้หัวเชื้อราทำเชื้อราเมตาไรเซ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ยมพร้อมใช้ที่น้อยและมีประสิทธิภาพมากที่สุด สามารถใช้ในการผลิตขยายเชื้อราพร้อมใช้ได้มากและลดต้นทุนการผลิต  และสามารถแนะนำให้แก่เกษตรกรและผู้ที่สนใจได้</a:t>
            </a:r>
            <a:endParaRPr lang="en-US" sz="2800" b="1" dirty="0">
              <a:solidFill>
                <a:schemeClr val="tx1"/>
              </a:solidFill>
              <a:latin typeface="TH SarabunPSK" panose="020B0500040200020003" pitchFamily="34" charset="-34"/>
              <a:cs typeface="TH SarabunPSK" panose="020B0500040200020003" pitchFamily="34" charset="-34"/>
            </a:endParaRPr>
          </a:p>
        </p:txBody>
      </p:sp>
      <p:pic>
        <p:nvPicPr>
          <p:cNvPr id="52" name="รูปภาพ 51">
            <a:extLst>
              <a:ext uri="{FF2B5EF4-FFF2-40B4-BE49-F238E27FC236}">
                <a16:creationId xmlns:a16="http://schemas.microsoft.com/office/drawing/2014/main" id="{5089CE00-06A4-488D-9F7E-38F54D2D414E}"/>
              </a:ext>
            </a:extLst>
          </p:cNvPr>
          <p:cNvPicPr>
            <a:picLocks noChangeAspect="1"/>
          </p:cNvPicPr>
          <p:nvPr/>
        </p:nvPicPr>
        <p:blipFill rotWithShape="1">
          <a:blip r:embed="rId7">
            <a:extLst>
              <a:ext uri="{28A0092B-C50C-407E-A947-70E740481C1C}">
                <a14:useLocalDpi xmlns:a14="http://schemas.microsoft.com/office/drawing/2010/main" val="0"/>
              </a:ext>
            </a:extLst>
          </a:blip>
          <a:srcRect t="24642"/>
          <a:stretch/>
        </p:blipFill>
        <p:spPr>
          <a:xfrm>
            <a:off x="4659260" y="10555644"/>
            <a:ext cx="3057432" cy="1800000"/>
          </a:xfrm>
          <a:prstGeom prst="ellipse">
            <a:avLst/>
          </a:prstGeom>
          <a:ln>
            <a:noFill/>
          </a:ln>
          <a:effectLst>
            <a:softEdge rad="112500"/>
          </a:effectLst>
        </p:spPr>
      </p:pic>
      <p:pic>
        <p:nvPicPr>
          <p:cNvPr id="54" name="รูปภาพ 53">
            <a:extLst>
              <a:ext uri="{FF2B5EF4-FFF2-40B4-BE49-F238E27FC236}">
                <a16:creationId xmlns:a16="http://schemas.microsoft.com/office/drawing/2014/main" id="{D4AAFB9B-D3EA-4C72-8FF9-D65570CB1011}"/>
              </a:ext>
            </a:extLst>
          </p:cNvPr>
          <p:cNvPicPr>
            <a:picLocks noChangeAspect="1"/>
          </p:cNvPicPr>
          <p:nvPr/>
        </p:nvPicPr>
        <p:blipFill rotWithShape="1">
          <a:blip r:embed="rId8">
            <a:extLst>
              <a:ext uri="{28A0092B-C50C-407E-A947-70E740481C1C}">
                <a14:useLocalDpi xmlns:a14="http://schemas.microsoft.com/office/drawing/2010/main" val="0"/>
              </a:ext>
            </a:extLst>
          </a:blip>
          <a:srcRect t="41399" b="20369"/>
          <a:stretch/>
        </p:blipFill>
        <p:spPr>
          <a:xfrm>
            <a:off x="26831435" y="10333899"/>
            <a:ext cx="2648326" cy="1800000"/>
          </a:xfrm>
          <a:prstGeom prst="ellipse">
            <a:avLst/>
          </a:prstGeom>
          <a:ln>
            <a:noFill/>
          </a:ln>
          <a:effectLst>
            <a:softEdge rad="112500"/>
          </a:effectLst>
        </p:spPr>
      </p:pic>
      <p:sp>
        <p:nvSpPr>
          <p:cNvPr id="55" name="สี่เหลี่ยมผืนผ้า: มุมมน 54">
            <a:extLst>
              <a:ext uri="{FF2B5EF4-FFF2-40B4-BE49-F238E27FC236}">
                <a16:creationId xmlns:a16="http://schemas.microsoft.com/office/drawing/2014/main" id="{5E712BFB-06E1-42F1-B255-0F2650AB5392}"/>
              </a:ext>
            </a:extLst>
          </p:cNvPr>
          <p:cNvSpPr/>
          <p:nvPr/>
        </p:nvSpPr>
        <p:spPr>
          <a:xfrm>
            <a:off x="24506745" y="28358096"/>
            <a:ext cx="7297703" cy="2584055"/>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ข้อเสนอแนะ</a:t>
            </a:r>
            <a:endParaRPr lang="th-TH" sz="2800" b="1" dirty="0">
              <a:solidFill>
                <a:schemeClr val="tx1"/>
              </a:solidFill>
              <a:latin typeface="TH SarabunPSK" panose="020B0500040200020003" pitchFamily="34" charset="-34"/>
              <a:cs typeface="TH SarabunPSK" panose="020B0500040200020003" pitchFamily="34" charset="-34"/>
            </a:endParaRPr>
          </a:p>
          <a:p>
            <a:pPr algn="thaiDist"/>
            <a:r>
              <a:rPr lang="th-TH" sz="2800" b="1" dirty="0">
                <a:solidFill>
                  <a:schemeClr val="tx1"/>
                </a:solidFill>
                <a:latin typeface="TH SarabunPSK" panose="020B0500040200020003" pitchFamily="34" charset="-34"/>
                <a:cs typeface="TH SarabunPSK" panose="020B0500040200020003" pitchFamily="34" charset="-34"/>
              </a:rPr>
              <a:t>	ศึกษาเพิ่มเติมเกี่ยวกับประสิทธิภาพในการเดินของเชื้อราเมตาไรเซ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 โดยการบ่มเชื้อในห้องที่ควบคุมอุณหภูมิและห้องที่ไม่ควบคุมอุณหภูมิเพื่อเป็นประโยชน์สูงสุดในการแนะนำ</a:t>
            </a:r>
            <a:r>
              <a:rPr lang="th-TH" sz="2800" b="1" dirty="0" err="1">
                <a:solidFill>
                  <a:schemeClr val="tx1"/>
                </a:solidFill>
                <a:latin typeface="TH SarabunPSK" panose="020B0500040200020003" pitchFamily="34" charset="-34"/>
                <a:cs typeface="TH SarabunPSK" panose="020B0500040200020003" pitchFamily="34" charset="-34"/>
              </a:rPr>
              <a:t>การทำ</a:t>
            </a:r>
            <a:r>
              <a:rPr lang="th-TH" sz="2800" b="1" dirty="0">
                <a:solidFill>
                  <a:schemeClr val="tx1"/>
                </a:solidFill>
                <a:latin typeface="TH SarabunPSK" panose="020B0500040200020003" pitchFamily="34" charset="-34"/>
                <a:cs typeface="TH SarabunPSK" panose="020B0500040200020003" pitchFamily="34" charset="-34"/>
              </a:rPr>
              <a:t>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ยมพร้อมใช้ ให้แก่เกษตรกรและผู้ที่สนใจ</a:t>
            </a:r>
          </a:p>
          <a:p>
            <a:pPr algn="ctr"/>
            <a:endParaRPr lang="en-US" sz="3200" b="1" dirty="0">
              <a:solidFill>
                <a:schemeClr val="tx1"/>
              </a:solidFill>
              <a:latin typeface="TH SarabunPSK" panose="020B0500040200020003" pitchFamily="34" charset="-34"/>
              <a:cs typeface="TH SarabunPSK" panose="020B0500040200020003" pitchFamily="34" charset="-34"/>
            </a:endParaRPr>
          </a:p>
        </p:txBody>
      </p:sp>
      <p:sp>
        <p:nvSpPr>
          <p:cNvPr id="56" name="สี่เหลี่ยมผืนผ้า: มุมมน 55">
            <a:extLst>
              <a:ext uri="{FF2B5EF4-FFF2-40B4-BE49-F238E27FC236}">
                <a16:creationId xmlns:a16="http://schemas.microsoft.com/office/drawing/2014/main" id="{B6733A98-E221-4448-9FC4-F3C6444733C5}"/>
              </a:ext>
            </a:extLst>
          </p:cNvPr>
          <p:cNvSpPr/>
          <p:nvPr/>
        </p:nvSpPr>
        <p:spPr>
          <a:xfrm>
            <a:off x="24506745" y="31470562"/>
            <a:ext cx="7297703" cy="3904281"/>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h-TH" sz="3200" b="1" dirty="0">
                <a:solidFill>
                  <a:schemeClr val="tx1"/>
                </a:solidFill>
                <a:latin typeface="TH SarabunPSK" panose="020B0500040200020003" pitchFamily="34" charset="-34"/>
                <a:cs typeface="TH SarabunPSK" panose="020B0500040200020003" pitchFamily="34" charset="-34"/>
              </a:rPr>
              <a:t>เอกสารอ้างอิง</a:t>
            </a:r>
          </a:p>
          <a:p>
            <a:r>
              <a:rPr lang="en-US" sz="2800" dirty="0" err="1">
                <a:solidFill>
                  <a:schemeClr val="tx1"/>
                </a:solidFill>
                <a:latin typeface="TH SarabunPSK" panose="020B0500040200020003" pitchFamily="34" charset="-34"/>
                <a:cs typeface="TH SarabunPSK" panose="020B0500040200020003" pitchFamily="34" charset="-34"/>
              </a:rPr>
              <a:t>Boucias</a:t>
            </a:r>
            <a:r>
              <a:rPr lang="en-US" sz="2800" dirty="0">
                <a:solidFill>
                  <a:schemeClr val="tx1"/>
                </a:solidFill>
                <a:latin typeface="TH SarabunPSK" panose="020B0500040200020003" pitchFamily="34" charset="-34"/>
                <a:cs typeface="TH SarabunPSK" panose="020B0500040200020003" pitchFamily="34" charset="-34"/>
              </a:rPr>
              <a:t>, D</a:t>
            </a:r>
            <a:r>
              <a:rPr lang="th-TH" sz="2800" dirty="0">
                <a:solidFill>
                  <a:schemeClr val="tx1"/>
                </a:solidFill>
                <a:latin typeface="TH SarabunPSK" panose="020B0500040200020003" pitchFamily="34" charset="-34"/>
                <a:cs typeface="TH SarabunPSK" panose="020B0500040200020003" pitchFamily="34" charset="-34"/>
              </a:rPr>
              <a:t>.</a:t>
            </a:r>
            <a:r>
              <a:rPr lang="en-US" sz="2800" dirty="0">
                <a:solidFill>
                  <a:schemeClr val="tx1"/>
                </a:solidFill>
                <a:latin typeface="TH SarabunPSK" panose="020B0500040200020003" pitchFamily="34" charset="-34"/>
                <a:cs typeface="TH SarabunPSK" panose="020B0500040200020003" pitchFamily="34" charset="-34"/>
              </a:rPr>
              <a:t>G and </a:t>
            </a:r>
            <a:r>
              <a:rPr lang="en-US" sz="2800" dirty="0" err="1">
                <a:solidFill>
                  <a:schemeClr val="tx1"/>
                </a:solidFill>
                <a:latin typeface="TH SarabunPSK" panose="020B0500040200020003" pitchFamily="34" charset="-34"/>
                <a:cs typeface="TH SarabunPSK" panose="020B0500040200020003" pitchFamily="34" charset="-34"/>
              </a:rPr>
              <a:t>Pendland</a:t>
            </a:r>
            <a:r>
              <a:rPr lang="en-US" sz="2800" dirty="0">
                <a:solidFill>
                  <a:schemeClr val="tx1"/>
                </a:solidFill>
                <a:latin typeface="TH SarabunPSK" panose="020B0500040200020003" pitchFamily="34" charset="-34"/>
                <a:cs typeface="TH SarabunPSK" panose="020B0500040200020003" pitchFamily="34" charset="-34"/>
              </a:rPr>
              <a:t>, J</a:t>
            </a:r>
            <a:r>
              <a:rPr lang="th-TH" sz="2800" dirty="0">
                <a:solidFill>
                  <a:schemeClr val="tx1"/>
                </a:solidFill>
                <a:latin typeface="TH SarabunPSK" panose="020B0500040200020003" pitchFamily="34" charset="-34"/>
                <a:cs typeface="TH SarabunPSK" panose="020B0500040200020003" pitchFamily="34" charset="-34"/>
              </a:rPr>
              <a:t>.</a:t>
            </a:r>
            <a:r>
              <a:rPr lang="en-US" sz="2800" dirty="0">
                <a:solidFill>
                  <a:schemeClr val="tx1"/>
                </a:solidFill>
                <a:latin typeface="TH SarabunPSK" panose="020B0500040200020003" pitchFamily="34" charset="-34"/>
                <a:cs typeface="TH SarabunPSK" panose="020B0500040200020003" pitchFamily="34" charset="-34"/>
              </a:rPr>
              <a:t>C</a:t>
            </a:r>
            <a:r>
              <a:rPr lang="th-TH" sz="2800" dirty="0">
                <a:solidFill>
                  <a:schemeClr val="tx1"/>
                </a:solidFill>
                <a:latin typeface="TH SarabunPSK" panose="020B0500040200020003" pitchFamily="34" charset="-34"/>
                <a:cs typeface="TH SarabunPSK" panose="020B0500040200020003" pitchFamily="34" charset="-34"/>
              </a:rPr>
              <a:t>. </a:t>
            </a:r>
            <a:r>
              <a:rPr lang="en-US" sz="2800" dirty="0">
                <a:solidFill>
                  <a:schemeClr val="tx1"/>
                </a:solidFill>
                <a:latin typeface="TH SarabunPSK" panose="020B0500040200020003" pitchFamily="34" charset="-34"/>
                <a:cs typeface="TH SarabunPSK" panose="020B0500040200020003" pitchFamily="34" charset="-34"/>
              </a:rPr>
              <a:t>1998 Principle of insect </a:t>
            </a:r>
            <a:r>
              <a:rPr lang="th-TH" sz="2800" dirty="0">
                <a:solidFill>
                  <a:schemeClr val="tx1"/>
                </a:solidFill>
                <a:latin typeface="TH SarabunPSK" panose="020B0500040200020003" pitchFamily="34" charset="-34"/>
                <a:cs typeface="TH SarabunPSK" panose="020B0500040200020003" pitchFamily="34" charset="-34"/>
              </a:rPr>
              <a:t>	</a:t>
            </a:r>
            <a:r>
              <a:rPr lang="en-US" sz="2800" dirty="0">
                <a:solidFill>
                  <a:schemeClr val="tx1"/>
                </a:solidFill>
                <a:latin typeface="TH SarabunPSK" panose="020B0500040200020003" pitchFamily="34" charset="-34"/>
                <a:cs typeface="TH SarabunPSK" panose="020B0500040200020003" pitchFamily="34" charset="-34"/>
              </a:rPr>
              <a:t>Pathology</a:t>
            </a:r>
            <a:r>
              <a:rPr lang="th-TH" sz="2800" dirty="0">
                <a:solidFill>
                  <a:schemeClr val="tx1"/>
                </a:solidFill>
                <a:latin typeface="TH SarabunPSK" panose="020B0500040200020003" pitchFamily="34" charset="-34"/>
                <a:cs typeface="TH SarabunPSK" panose="020B0500040200020003" pitchFamily="34" charset="-34"/>
              </a:rPr>
              <a:t>. </a:t>
            </a:r>
            <a:r>
              <a:rPr lang="en-US" sz="2800" dirty="0" err="1">
                <a:solidFill>
                  <a:schemeClr val="tx1"/>
                </a:solidFill>
                <a:latin typeface="TH SarabunPSK" panose="020B0500040200020003" pitchFamily="34" charset="-34"/>
                <a:cs typeface="TH SarabunPSK" panose="020B0500040200020003" pitchFamily="34" charset="-34"/>
              </a:rPr>
              <a:t>Klewer</a:t>
            </a:r>
            <a:r>
              <a:rPr lang="en-US" sz="2800" dirty="0">
                <a:solidFill>
                  <a:schemeClr val="tx1"/>
                </a:solidFill>
                <a:latin typeface="TH SarabunPSK" panose="020B0500040200020003" pitchFamily="34" charset="-34"/>
                <a:cs typeface="TH SarabunPSK" panose="020B0500040200020003" pitchFamily="34" charset="-34"/>
              </a:rPr>
              <a:t> </a:t>
            </a:r>
            <a:r>
              <a:rPr lang="en-US" sz="2800" dirty="0" err="1">
                <a:solidFill>
                  <a:schemeClr val="tx1"/>
                </a:solidFill>
                <a:latin typeface="TH SarabunPSK" panose="020B0500040200020003" pitchFamily="34" charset="-34"/>
                <a:cs typeface="TH SarabunPSK" panose="020B0500040200020003" pitchFamily="34" charset="-34"/>
              </a:rPr>
              <a:t>Acadrmic</a:t>
            </a:r>
            <a:r>
              <a:rPr lang="en-US" sz="2800" dirty="0">
                <a:solidFill>
                  <a:schemeClr val="tx1"/>
                </a:solidFill>
                <a:latin typeface="TH SarabunPSK" panose="020B0500040200020003" pitchFamily="34" charset="-34"/>
                <a:cs typeface="TH SarabunPSK" panose="020B0500040200020003" pitchFamily="34" charset="-34"/>
              </a:rPr>
              <a:t> </a:t>
            </a:r>
          </a:p>
          <a:p>
            <a:r>
              <a:rPr lang="th-TH" sz="2800" dirty="0">
                <a:solidFill>
                  <a:schemeClr val="tx1"/>
                </a:solidFill>
                <a:latin typeface="TH SarabunPSK" panose="020B0500040200020003" pitchFamily="34" charset="-34"/>
                <a:cs typeface="TH SarabunPSK" panose="020B0500040200020003" pitchFamily="34" charset="-34"/>
              </a:rPr>
              <a:t>เสาวน</a:t>
            </a:r>
            <a:r>
              <a:rPr lang="th-TH" sz="2800" dirty="0" err="1">
                <a:solidFill>
                  <a:schemeClr val="tx1"/>
                </a:solidFill>
                <a:latin typeface="TH SarabunPSK" panose="020B0500040200020003" pitchFamily="34" charset="-34"/>
                <a:cs typeface="TH SarabunPSK" panose="020B0500040200020003" pitchFamily="34" charset="-34"/>
              </a:rPr>
              <a:t>ิตย์</a:t>
            </a:r>
            <a:r>
              <a:rPr lang="th-TH" sz="2800" dirty="0">
                <a:solidFill>
                  <a:schemeClr val="tx1"/>
                </a:solidFill>
                <a:latin typeface="TH SarabunPSK" panose="020B0500040200020003" pitchFamily="34" charset="-34"/>
                <a:cs typeface="TH SarabunPSK" panose="020B0500040200020003" pitchFamily="34" charset="-34"/>
              </a:rPr>
              <a:t>โพธิ์พูนศักดิ์. </a:t>
            </a:r>
            <a:r>
              <a:rPr lang="en-US" sz="2800" dirty="0">
                <a:solidFill>
                  <a:schemeClr val="tx1"/>
                </a:solidFill>
                <a:latin typeface="TH SarabunPSK" panose="020B0500040200020003" pitchFamily="34" charset="-34"/>
                <a:cs typeface="TH SarabunPSK" panose="020B0500040200020003" pitchFamily="34" charset="-34"/>
              </a:rPr>
              <a:t>2555</a:t>
            </a:r>
            <a:r>
              <a:rPr lang="th-TH" sz="2800" dirty="0">
                <a:solidFill>
                  <a:schemeClr val="tx1"/>
                </a:solidFill>
                <a:latin typeface="TH SarabunPSK" panose="020B0500040200020003" pitchFamily="34" charset="-34"/>
                <a:cs typeface="TH SarabunPSK" panose="020B0500040200020003" pitchFamily="34" charset="-34"/>
              </a:rPr>
              <a:t>. การทดสอบประสิทธิภาพเชื้อราเขียวเมตาไร	เซียมเพื่อป้องกันกำจัดตัวอ่อนของแมลงในอันดับด้วงและผีเสื้อ	สำนักวิจัยพัฒนาการอารักขาพืช.</a:t>
            </a:r>
          </a:p>
          <a:p>
            <a:r>
              <a:rPr lang="th-TH" sz="2800" dirty="0">
                <a:solidFill>
                  <a:schemeClr val="tx1"/>
                </a:solidFill>
                <a:latin typeface="TH SarabunPSK" panose="020B0500040200020003" pitchFamily="34" charset="-34"/>
                <a:cs typeface="TH SarabunPSK" panose="020B0500040200020003" pitchFamily="34" charset="-34"/>
              </a:rPr>
              <a:t>กรมส่งเสริมการเกษตร</a:t>
            </a:r>
            <a:r>
              <a:rPr lang="en-US" sz="2800" dirty="0">
                <a:solidFill>
                  <a:schemeClr val="tx1"/>
                </a:solidFill>
                <a:latin typeface="TH SarabunPSK" panose="020B0500040200020003" pitchFamily="34" charset="-34"/>
                <a:cs typeface="TH SarabunPSK" panose="020B0500040200020003" pitchFamily="34" charset="-34"/>
              </a:rPr>
              <a:t>.2563.</a:t>
            </a:r>
            <a:r>
              <a:rPr lang="th-TH" sz="2800" dirty="0">
                <a:solidFill>
                  <a:schemeClr val="tx1"/>
                </a:solidFill>
                <a:latin typeface="TH SarabunPSK" panose="020B0500040200020003" pitchFamily="34" charset="-34"/>
                <a:cs typeface="TH SarabunPSK" panose="020B0500040200020003" pitchFamily="34" charset="-34"/>
              </a:rPr>
              <a:t> คุณเชื้อราเมตาไรเซ</a:t>
            </a:r>
            <a:r>
              <a:rPr lang="th-TH" sz="2800" dirty="0" err="1">
                <a:solidFill>
                  <a:schemeClr val="tx1"/>
                </a:solidFill>
                <a:latin typeface="TH SarabunPSK" panose="020B0500040200020003" pitchFamily="34" charset="-34"/>
                <a:cs typeface="TH SarabunPSK" panose="020B0500040200020003" pitchFamily="34" charset="-34"/>
              </a:rPr>
              <a:t>ี่</a:t>
            </a:r>
            <a:r>
              <a:rPr lang="th-TH" sz="2800" dirty="0">
                <a:solidFill>
                  <a:schemeClr val="tx1"/>
                </a:solidFill>
                <a:latin typeface="TH SarabunPSK" panose="020B0500040200020003" pitchFamily="34" charset="-34"/>
                <a:cs typeface="TH SarabunPSK" panose="020B0500040200020003" pitchFamily="34" charset="-34"/>
              </a:rPr>
              <a:t>ยม.</a:t>
            </a:r>
          </a:p>
          <a:p>
            <a:r>
              <a:rPr lang="th-TH" sz="2800" dirty="0">
                <a:solidFill>
                  <a:schemeClr val="tx1"/>
                </a:solidFill>
                <a:latin typeface="TH SarabunPSK" panose="020B0500040200020003" pitchFamily="34" charset="-34"/>
                <a:cs typeface="TH SarabunPSK" panose="020B0500040200020003" pitchFamily="34" charset="-34"/>
              </a:rPr>
              <a:t>ศูนย์ส่งเสริมเทคโนโลยีการเกษตรด้านอารักขาพืช จังหวัดนครราชสีมา</a:t>
            </a:r>
            <a:endParaRPr lang="en-US" sz="2800" dirty="0">
              <a:solidFill>
                <a:schemeClr val="tx1"/>
              </a:solidFill>
              <a:latin typeface="TH SarabunPSK" panose="020B0500040200020003" pitchFamily="34" charset="-34"/>
              <a:cs typeface="TH SarabunPSK" panose="020B0500040200020003" pitchFamily="34" charset="-34"/>
            </a:endParaRPr>
          </a:p>
        </p:txBody>
      </p:sp>
      <p:sp>
        <p:nvSpPr>
          <p:cNvPr id="57" name="สี่เหลี่ยมผืนผ้า 56">
            <a:extLst>
              <a:ext uri="{FF2B5EF4-FFF2-40B4-BE49-F238E27FC236}">
                <a16:creationId xmlns:a16="http://schemas.microsoft.com/office/drawing/2014/main" id="{7CB7AEE5-B7CF-45C9-959F-7380DB400458}"/>
              </a:ext>
            </a:extLst>
          </p:cNvPr>
          <p:cNvSpPr/>
          <p:nvPr/>
        </p:nvSpPr>
        <p:spPr>
          <a:xfrm>
            <a:off x="15657094" y="31170128"/>
            <a:ext cx="6659180" cy="173736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thaiDist"/>
            <a:r>
              <a:rPr lang="th-TH" sz="2800" b="1" dirty="0">
                <a:solidFill>
                  <a:schemeClr val="tx1"/>
                </a:solidFill>
                <a:latin typeface="TH SarabunPSK" panose="020B0500040200020003" pitchFamily="34" charset="-34"/>
                <a:cs typeface="TH SarabunPSK" panose="020B0500040200020003" pitchFamily="34" charset="-34"/>
              </a:rPr>
              <a:t>แสดงการเปรียบเทียบจำนวนสปอร์ของเมตาไรเซ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ยมที่ผลิตด้วยหัวเชื้อราเมตาไรเซ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ยมในเมล็ดข้าวฟ่าง และหัวเชื้อเมตาไรเซ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ยมชนิดน้ำแบบสารแขวนลอยสปอร์ในแต่ละปริมาณการใช้</a:t>
            </a:r>
            <a:endParaRPr lang="en-US" sz="2800" b="1" dirty="0">
              <a:solidFill>
                <a:schemeClr val="tx1"/>
              </a:solidFill>
              <a:latin typeface="TH SarabunPSK" panose="020B0500040200020003" pitchFamily="34" charset="-34"/>
              <a:cs typeface="TH SarabunPSK" panose="020B0500040200020003" pitchFamily="34" charset="-34"/>
            </a:endParaRPr>
          </a:p>
        </p:txBody>
      </p:sp>
      <p:pic>
        <p:nvPicPr>
          <p:cNvPr id="59" name="รูปภาพ 58">
            <a:extLst>
              <a:ext uri="{FF2B5EF4-FFF2-40B4-BE49-F238E27FC236}">
                <a16:creationId xmlns:a16="http://schemas.microsoft.com/office/drawing/2014/main" id="{815870D9-CA42-4CC5-BDBE-0BC2EF587E87}"/>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564271" y="33025589"/>
            <a:ext cx="2252472" cy="1688592"/>
          </a:xfrm>
          <a:prstGeom prst="rect">
            <a:avLst/>
          </a:prstGeom>
        </p:spPr>
      </p:pic>
      <p:pic>
        <p:nvPicPr>
          <p:cNvPr id="62" name="รูปภาพ 61">
            <a:extLst>
              <a:ext uri="{FF2B5EF4-FFF2-40B4-BE49-F238E27FC236}">
                <a16:creationId xmlns:a16="http://schemas.microsoft.com/office/drawing/2014/main" id="{E97ABEBA-790B-4430-A129-92D8824E0B53}"/>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2708" b="90000" l="10000" r="90000">
                        <a14:foregroundMark x1="50370" y1="5625" x2="50370" y2="5625"/>
                        <a14:foregroundMark x1="47407" y1="2708" x2="47407" y2="2708"/>
                      </a14:backgroundRemoval>
                    </a14:imgEffect>
                  </a14:imgLayer>
                </a14:imgProps>
              </a:ext>
              <a:ext uri="{28A0092B-C50C-407E-A947-70E740481C1C}">
                <a14:useLocalDpi xmlns:a14="http://schemas.microsoft.com/office/drawing/2010/main" val="0"/>
              </a:ext>
            </a:extLst>
          </a:blip>
          <a:stretch>
            <a:fillRect/>
          </a:stretch>
        </p:blipFill>
        <p:spPr>
          <a:xfrm>
            <a:off x="-187044" y="41646798"/>
            <a:ext cx="1012500" cy="1800000"/>
          </a:xfrm>
          <a:prstGeom prst="rect">
            <a:avLst/>
          </a:prstGeom>
        </p:spPr>
      </p:pic>
      <p:pic>
        <p:nvPicPr>
          <p:cNvPr id="63" name="รูปภาพ 62">
            <a:extLst>
              <a:ext uri="{FF2B5EF4-FFF2-40B4-BE49-F238E27FC236}">
                <a16:creationId xmlns:a16="http://schemas.microsoft.com/office/drawing/2014/main" id="{05B007C5-CA22-4DB2-B3CC-EF9FA828C70D}"/>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2708" b="90000" l="10000" r="90000">
                        <a14:foregroundMark x1="50370" y1="5625" x2="50370" y2="5625"/>
                        <a14:foregroundMark x1="47407" y1="2708" x2="47407" y2="2708"/>
                      </a14:backgroundRemoval>
                    </a14:imgEffect>
                  </a14:imgLayer>
                </a14:imgProps>
              </a:ext>
              <a:ext uri="{28A0092B-C50C-407E-A947-70E740481C1C}">
                <a14:useLocalDpi xmlns:a14="http://schemas.microsoft.com/office/drawing/2010/main" val="0"/>
              </a:ext>
            </a:extLst>
          </a:blip>
          <a:stretch>
            <a:fillRect/>
          </a:stretch>
        </p:blipFill>
        <p:spPr>
          <a:xfrm flipH="1">
            <a:off x="31632713" y="41646798"/>
            <a:ext cx="1012500" cy="1800000"/>
          </a:xfrm>
          <a:prstGeom prst="rect">
            <a:avLst/>
          </a:prstGeom>
        </p:spPr>
      </p:pic>
      <p:pic>
        <p:nvPicPr>
          <p:cNvPr id="65" name="รูปภาพ 64">
            <a:extLst>
              <a:ext uri="{FF2B5EF4-FFF2-40B4-BE49-F238E27FC236}">
                <a16:creationId xmlns:a16="http://schemas.microsoft.com/office/drawing/2014/main" id="{F479E09C-1D21-41B1-AE8E-C039F398817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200000">
            <a:off x="5062431" y="35051259"/>
            <a:ext cx="3032064" cy="4041841"/>
          </a:xfrm>
          <a:prstGeom prst="ellipse">
            <a:avLst/>
          </a:prstGeom>
          <a:ln>
            <a:noFill/>
          </a:ln>
          <a:effectLst>
            <a:softEdge rad="112500"/>
          </a:effectLst>
        </p:spPr>
      </p:pic>
      <p:pic>
        <p:nvPicPr>
          <p:cNvPr id="67" name="รูปภาพ 66">
            <a:extLst>
              <a:ext uri="{FF2B5EF4-FFF2-40B4-BE49-F238E27FC236}">
                <a16:creationId xmlns:a16="http://schemas.microsoft.com/office/drawing/2014/main" id="{82817026-7A74-41B1-A9EC-A0E6A7A0F25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9695" y="37084868"/>
            <a:ext cx="4798917" cy="3600000"/>
          </a:xfrm>
          <a:prstGeom prst="ellipse">
            <a:avLst/>
          </a:prstGeom>
          <a:ln>
            <a:noFill/>
          </a:ln>
          <a:effectLst>
            <a:softEdge rad="112500"/>
          </a:effectLst>
        </p:spPr>
      </p:pic>
      <p:pic>
        <p:nvPicPr>
          <p:cNvPr id="69" name="รูปภาพ 68">
            <a:extLst>
              <a:ext uri="{FF2B5EF4-FFF2-40B4-BE49-F238E27FC236}">
                <a16:creationId xmlns:a16="http://schemas.microsoft.com/office/drawing/2014/main" id="{617F7C1F-E22E-4688-A9B3-1AA12DDFCF8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69173" y="37347748"/>
            <a:ext cx="4798917" cy="3600000"/>
          </a:xfrm>
          <a:prstGeom prst="ellipse">
            <a:avLst/>
          </a:prstGeom>
          <a:ln>
            <a:noFill/>
          </a:ln>
          <a:effectLst>
            <a:softEdge rad="112500"/>
          </a:effectLst>
        </p:spPr>
      </p:pic>
      <p:pic>
        <p:nvPicPr>
          <p:cNvPr id="71" name="รูปภาพ 70">
            <a:extLst>
              <a:ext uri="{FF2B5EF4-FFF2-40B4-BE49-F238E27FC236}">
                <a16:creationId xmlns:a16="http://schemas.microsoft.com/office/drawing/2014/main" id="{12F678F0-A71C-418E-996F-0A5D1A0B1BE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887108" y="39676362"/>
            <a:ext cx="4798917" cy="3600000"/>
          </a:xfrm>
          <a:prstGeom prst="ellipse">
            <a:avLst/>
          </a:prstGeom>
          <a:ln>
            <a:noFill/>
          </a:ln>
          <a:effectLst>
            <a:softEdge rad="112500"/>
          </a:effectLst>
        </p:spPr>
      </p:pic>
      <p:sp>
        <p:nvSpPr>
          <p:cNvPr id="74" name="สี่เหลี่ยมผืนผ้า 73">
            <a:extLst>
              <a:ext uri="{FF2B5EF4-FFF2-40B4-BE49-F238E27FC236}">
                <a16:creationId xmlns:a16="http://schemas.microsoft.com/office/drawing/2014/main" id="{1590D3AF-D683-4429-8964-52430670C15A}"/>
              </a:ext>
            </a:extLst>
          </p:cNvPr>
          <p:cNvSpPr/>
          <p:nvPr/>
        </p:nvSpPr>
        <p:spPr>
          <a:xfrm>
            <a:off x="4871333" y="38522308"/>
            <a:ext cx="3400767" cy="10721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th-TH" sz="2800" b="1" dirty="0" err="1">
                <a:solidFill>
                  <a:schemeClr val="tx1"/>
                </a:solidFill>
                <a:latin typeface="TH SarabunPSK" panose="020B0500040200020003" pitchFamily="34" charset="-34"/>
                <a:cs typeface="TH SarabunPSK" panose="020B0500040200020003" pitchFamily="34" charset="-34"/>
              </a:rPr>
              <a:t>การทำ</a:t>
            </a:r>
            <a:r>
              <a:rPr lang="th-TH" sz="2800" b="1" dirty="0">
                <a:solidFill>
                  <a:schemeClr val="tx1"/>
                </a:solidFill>
                <a:latin typeface="TH SarabunPSK" panose="020B0500040200020003" pitchFamily="34" charset="-34"/>
                <a:cs typeface="TH SarabunPSK" panose="020B0500040200020003" pitchFamily="34" charset="-34"/>
              </a:rPr>
              <a:t>หัวเชื้อราเมตาไรเซ</a:t>
            </a:r>
            <a:r>
              <a:rPr lang="th-TH" sz="2800" b="1" dirty="0" err="1">
                <a:solidFill>
                  <a:schemeClr val="tx1"/>
                </a:solidFill>
                <a:latin typeface="TH SarabunPSK" panose="020B0500040200020003" pitchFamily="34" charset="-34"/>
                <a:cs typeface="TH SarabunPSK" panose="020B0500040200020003" pitchFamily="34" charset="-34"/>
              </a:rPr>
              <a:t>ี่</a:t>
            </a:r>
            <a:r>
              <a:rPr lang="th-TH" sz="2800" b="1" dirty="0">
                <a:solidFill>
                  <a:schemeClr val="tx1"/>
                </a:solidFill>
                <a:latin typeface="TH SarabunPSK" panose="020B0500040200020003" pitchFamily="34" charset="-34"/>
                <a:cs typeface="TH SarabunPSK" panose="020B0500040200020003" pitchFamily="34" charset="-34"/>
              </a:rPr>
              <a:t>ยมชนิดน้ำแบบสารแขวนลอยสปอร์</a:t>
            </a:r>
            <a:endParaRPr lang="en-US" sz="2800" b="1" dirty="0">
              <a:solidFill>
                <a:schemeClr val="tx1"/>
              </a:solidFill>
              <a:latin typeface="TH SarabunPSK" panose="020B0500040200020003" pitchFamily="34" charset="-34"/>
              <a:cs typeface="TH SarabunPSK" panose="020B0500040200020003" pitchFamily="34" charset="-34"/>
            </a:endParaRPr>
          </a:p>
        </p:txBody>
      </p:sp>
      <p:pic>
        <p:nvPicPr>
          <p:cNvPr id="76" name="รูปภาพ 75">
            <a:extLst>
              <a:ext uri="{FF2B5EF4-FFF2-40B4-BE49-F238E27FC236}">
                <a16:creationId xmlns:a16="http://schemas.microsoft.com/office/drawing/2014/main" id="{138F3373-7903-4521-992B-F216AC582E1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3356834" y="36605024"/>
            <a:ext cx="2879357" cy="2160000"/>
          </a:xfrm>
          <a:prstGeom prst="ellipse">
            <a:avLst/>
          </a:prstGeom>
          <a:ln>
            <a:noFill/>
          </a:ln>
          <a:effectLst>
            <a:softEdge rad="112500"/>
          </a:effectLst>
        </p:spPr>
      </p:pic>
      <p:pic>
        <p:nvPicPr>
          <p:cNvPr id="78" name="รูปภาพ 77">
            <a:extLst>
              <a:ext uri="{FF2B5EF4-FFF2-40B4-BE49-F238E27FC236}">
                <a16:creationId xmlns:a16="http://schemas.microsoft.com/office/drawing/2014/main" id="{23B61A2F-0956-4A54-A257-A99A969E4D72}"/>
              </a:ext>
            </a:extLst>
          </p:cNvPr>
          <p:cNvPicPr>
            <a:picLocks noChangeAspect="1"/>
          </p:cNvPicPr>
          <p:nvPr/>
        </p:nvPicPr>
        <p:blipFill rotWithShape="1">
          <a:blip r:embed="rId18">
            <a:extLst>
              <a:ext uri="{28A0092B-C50C-407E-A947-70E740481C1C}">
                <a14:useLocalDpi xmlns:a14="http://schemas.microsoft.com/office/drawing/2010/main" val="0"/>
              </a:ext>
            </a:extLst>
          </a:blip>
          <a:srcRect l="46142" t="15983" r="14658" b="10072"/>
          <a:stretch/>
        </p:blipFill>
        <p:spPr>
          <a:xfrm>
            <a:off x="16616168" y="36605024"/>
            <a:ext cx="2879357" cy="2160000"/>
          </a:xfrm>
          <a:prstGeom prst="ellipse">
            <a:avLst/>
          </a:prstGeom>
          <a:ln>
            <a:noFill/>
          </a:ln>
          <a:effectLst>
            <a:softEdge rad="112500"/>
          </a:effectLst>
        </p:spPr>
      </p:pic>
      <p:pic>
        <p:nvPicPr>
          <p:cNvPr id="80" name="รูปภาพ 79">
            <a:extLst>
              <a:ext uri="{FF2B5EF4-FFF2-40B4-BE49-F238E27FC236}">
                <a16:creationId xmlns:a16="http://schemas.microsoft.com/office/drawing/2014/main" id="{9B4E05EB-2372-468D-B744-1B5797D32EA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3478227" y="39378170"/>
            <a:ext cx="2879357" cy="2160000"/>
          </a:xfrm>
          <a:prstGeom prst="ellipse">
            <a:avLst/>
          </a:prstGeom>
          <a:ln>
            <a:noFill/>
          </a:ln>
          <a:effectLst>
            <a:softEdge rad="112500"/>
          </a:effectLst>
        </p:spPr>
      </p:pic>
      <p:pic>
        <p:nvPicPr>
          <p:cNvPr id="82" name="รูปภาพ 81">
            <a:extLst>
              <a:ext uri="{FF2B5EF4-FFF2-40B4-BE49-F238E27FC236}">
                <a16:creationId xmlns:a16="http://schemas.microsoft.com/office/drawing/2014/main" id="{6B5D9D81-B3BC-4EF3-9D1B-57DAE066714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621328" y="39388466"/>
            <a:ext cx="2879350" cy="2160000"/>
          </a:xfrm>
          <a:prstGeom prst="ellipse">
            <a:avLst/>
          </a:prstGeom>
          <a:ln>
            <a:noFill/>
          </a:ln>
          <a:effectLst>
            <a:softEdge rad="112500"/>
          </a:effectLst>
        </p:spPr>
      </p:pic>
      <p:sp>
        <p:nvSpPr>
          <p:cNvPr id="83" name="สี่เหลี่ยมผืนผ้า: มุมมน 82">
            <a:extLst>
              <a:ext uri="{FF2B5EF4-FFF2-40B4-BE49-F238E27FC236}">
                <a16:creationId xmlns:a16="http://schemas.microsoft.com/office/drawing/2014/main" id="{3DA6F62F-7465-4EBD-A348-AC1883F61883}"/>
              </a:ext>
            </a:extLst>
          </p:cNvPr>
          <p:cNvSpPr/>
          <p:nvPr/>
        </p:nvSpPr>
        <p:spPr>
          <a:xfrm>
            <a:off x="14891332" y="38658938"/>
            <a:ext cx="2878387" cy="835614"/>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th-TH" sz="2800" b="1" dirty="0" err="1">
                <a:solidFill>
                  <a:schemeClr val="tx1"/>
                </a:solidFill>
                <a:latin typeface="TH SarabunPSK" panose="020B0500040200020003" pitchFamily="34" charset="-34"/>
                <a:cs typeface="TH SarabunPSK" panose="020B0500040200020003" pitchFamily="34" charset="-34"/>
              </a:rPr>
              <a:t>การทำ</a:t>
            </a:r>
            <a:r>
              <a:rPr lang="th-TH" sz="2800" b="1" dirty="0">
                <a:solidFill>
                  <a:schemeClr val="tx1"/>
                </a:solidFill>
                <a:latin typeface="TH SarabunPSK" panose="020B0500040200020003" pitchFamily="34" charset="-34"/>
                <a:cs typeface="TH SarabunPSK" panose="020B0500040200020003" pitchFamily="34" charset="-34"/>
              </a:rPr>
              <a:t>เชื้อราพร้อมใช้</a:t>
            </a:r>
            <a:endParaRPr lang="en-US" sz="2800" b="1" dirty="0">
              <a:solidFill>
                <a:schemeClr val="tx1"/>
              </a:solidFill>
              <a:latin typeface="TH SarabunPSK" panose="020B0500040200020003" pitchFamily="34" charset="-34"/>
              <a:cs typeface="TH SarabunPSK" panose="020B0500040200020003" pitchFamily="34" charset="-34"/>
            </a:endParaRPr>
          </a:p>
        </p:txBody>
      </p:sp>
      <p:pic>
        <p:nvPicPr>
          <p:cNvPr id="85" name="รูปภาพ 84">
            <a:extLst>
              <a:ext uri="{FF2B5EF4-FFF2-40B4-BE49-F238E27FC236}">
                <a16:creationId xmlns:a16="http://schemas.microsoft.com/office/drawing/2014/main" id="{813D26E9-933A-49A3-8679-771C052844BC}"/>
              </a:ext>
            </a:extLst>
          </p:cNvPr>
          <p:cNvPicPr>
            <a:picLocks noChangeAspect="1"/>
          </p:cNvPicPr>
          <p:nvPr/>
        </p:nvPicPr>
        <p:blipFill rotWithShape="1">
          <a:blip r:embed="rId21">
            <a:extLst>
              <a:ext uri="{28A0092B-C50C-407E-A947-70E740481C1C}">
                <a14:useLocalDpi xmlns:a14="http://schemas.microsoft.com/office/drawing/2010/main" val="0"/>
              </a:ext>
            </a:extLst>
          </a:blip>
          <a:srcRect l="25464" t="33277"/>
          <a:stretch/>
        </p:blipFill>
        <p:spPr>
          <a:xfrm>
            <a:off x="19874447" y="38884868"/>
            <a:ext cx="5360870" cy="3600000"/>
          </a:xfrm>
          <a:prstGeom prst="ellipse">
            <a:avLst/>
          </a:prstGeom>
          <a:ln>
            <a:noFill/>
          </a:ln>
          <a:effectLst>
            <a:softEdge rad="112500"/>
          </a:effectLst>
        </p:spPr>
      </p:pic>
      <p:pic>
        <p:nvPicPr>
          <p:cNvPr id="87" name="รูปภาพ 86">
            <a:extLst>
              <a:ext uri="{FF2B5EF4-FFF2-40B4-BE49-F238E27FC236}">
                <a16:creationId xmlns:a16="http://schemas.microsoft.com/office/drawing/2014/main" id="{06704309-CDBA-4F6F-9B3B-EFE87940CD7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3799906" y="35556147"/>
            <a:ext cx="4798917" cy="3600000"/>
          </a:xfrm>
          <a:prstGeom prst="ellipse">
            <a:avLst/>
          </a:prstGeom>
          <a:ln>
            <a:noFill/>
          </a:ln>
          <a:effectLst>
            <a:softEdge rad="112500"/>
          </a:effectLst>
        </p:spPr>
      </p:pic>
      <p:pic>
        <p:nvPicPr>
          <p:cNvPr id="89" name="รูปภาพ 88">
            <a:extLst>
              <a:ext uri="{FF2B5EF4-FFF2-40B4-BE49-F238E27FC236}">
                <a16:creationId xmlns:a16="http://schemas.microsoft.com/office/drawing/2014/main" id="{344AF6CB-94C0-49CE-B325-22D125C99A2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7340046" y="38884868"/>
            <a:ext cx="4798917" cy="3600000"/>
          </a:xfrm>
          <a:prstGeom prst="ellipse">
            <a:avLst/>
          </a:prstGeom>
          <a:ln>
            <a:noFill/>
          </a:ln>
          <a:effectLst>
            <a:softEdge rad="112500"/>
          </a:effectLst>
        </p:spPr>
      </p:pic>
      <p:sp>
        <p:nvSpPr>
          <p:cNvPr id="90" name="สี่เหลี่ยมผืนผ้า 89">
            <a:extLst>
              <a:ext uri="{FF2B5EF4-FFF2-40B4-BE49-F238E27FC236}">
                <a16:creationId xmlns:a16="http://schemas.microsoft.com/office/drawing/2014/main" id="{45E63355-6A46-4E7A-8AF9-09B5F166F63D}"/>
              </a:ext>
            </a:extLst>
          </p:cNvPr>
          <p:cNvSpPr/>
          <p:nvPr/>
        </p:nvSpPr>
        <p:spPr>
          <a:xfrm>
            <a:off x="24239106" y="38703564"/>
            <a:ext cx="3829506" cy="262172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th-TH" sz="2800" b="1" dirty="0">
                <a:latin typeface="TH SarabunPSK" panose="020B0500040200020003" pitchFamily="34" charset="-34"/>
                <a:cs typeface="TH SarabunPSK" panose="020B0500040200020003" pitchFamily="34" charset="-34"/>
              </a:rPr>
              <a:t>ลักษณะภายนอก เชื้อราเมตาไรเซี่ม</a:t>
            </a:r>
          </a:p>
          <a:p>
            <a:pPr algn="ctr"/>
            <a:r>
              <a:rPr lang="th-TH" sz="2800" b="1" dirty="0">
                <a:latin typeface="TH SarabunPSK" panose="020B0500040200020003" pitchFamily="34" charset="-34"/>
                <a:cs typeface="TH SarabunPSK" panose="020B0500040200020003" pitchFamily="34" charset="-34"/>
              </a:rPr>
              <a:t>ลักษณะสปอร์เชื้อราเมตาไรเซ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a:t>
            </a:r>
          </a:p>
          <a:p>
            <a:pPr algn="ctr"/>
            <a:r>
              <a:rPr lang="th-TH" sz="2800" b="1" dirty="0">
                <a:latin typeface="TH SarabunPSK" panose="020B0500040200020003" pitchFamily="34" charset="-34"/>
                <a:cs typeface="TH SarabunPSK" panose="020B0500040200020003" pitchFamily="34" charset="-34"/>
              </a:rPr>
              <a:t>ทดสอบการปนเปื้อน</a:t>
            </a:r>
          </a:p>
          <a:p>
            <a:pPr algn="ctr"/>
            <a:r>
              <a:rPr lang="th-TH" sz="2800" b="1" dirty="0">
                <a:latin typeface="TH SarabunPSK" panose="020B0500040200020003" pitchFamily="34" charset="-34"/>
                <a:cs typeface="TH SarabunPSK" panose="020B0500040200020003" pitchFamily="34" charset="-34"/>
              </a:rPr>
              <a:t>เชื้อราเมตาไรเซ</a:t>
            </a:r>
            <a:r>
              <a:rPr lang="th-TH" sz="2800" b="1" dirty="0" err="1">
                <a:latin typeface="TH SarabunPSK" panose="020B0500040200020003" pitchFamily="34" charset="-34"/>
                <a:cs typeface="TH SarabunPSK" panose="020B0500040200020003" pitchFamily="34" charset="-34"/>
              </a:rPr>
              <a:t>ี่</a:t>
            </a:r>
            <a:r>
              <a:rPr lang="th-TH" sz="2800" b="1" dirty="0">
                <a:latin typeface="TH SarabunPSK" panose="020B0500040200020003" pitchFamily="34" charset="-34"/>
                <a:cs typeface="TH SarabunPSK" panose="020B0500040200020003" pitchFamily="34" charset="-34"/>
              </a:rPr>
              <a:t>ยม</a:t>
            </a:r>
            <a:endParaRPr lang="en-US" sz="2800" b="1" dirty="0">
              <a:latin typeface="TH SarabunPSK" panose="020B0500040200020003" pitchFamily="34" charset="-34"/>
              <a:cs typeface="TH SarabunPSK" panose="020B0500040200020003" pitchFamily="34" charset="-34"/>
            </a:endParaRPr>
          </a:p>
        </p:txBody>
      </p:sp>
    </p:spTree>
    <p:extLst>
      <p:ext uri="{BB962C8B-B14F-4D97-AF65-F5344CB8AC3E}">
        <p14:creationId xmlns:p14="http://schemas.microsoft.com/office/powerpoint/2010/main" val="2397828191"/>
      </p:ext>
    </p:extLst>
  </p:cSld>
  <p:clrMapOvr>
    <a:masterClrMapping/>
  </p:clrMapOvr>
</p:sld>
</file>

<file path=ppt/theme/theme1.xml><?xml version="1.0" encoding="utf-8"?>
<a:theme xmlns:a="http://schemas.openxmlformats.org/drawingml/2006/main" name="ธีมของ Office">
  <a:themeElements>
    <a:clrScheme name="ธีมของ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ธีมของ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ธีมของ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1099</TotalTime>
  <Words>207</Words>
  <Application>Microsoft Office PowerPoint</Application>
  <PresentationFormat>กำหนดเอง</PresentationFormat>
  <Paragraphs>42</Paragraphs>
  <Slides>1</Slides>
  <Notes>0</Notes>
  <HiddenSlides>0</HiddenSlides>
  <MMClips>0</MMClips>
  <ScaleCrop>false</ScaleCrop>
  <HeadingPairs>
    <vt:vector size="6" baseType="variant">
      <vt:variant>
        <vt:lpstr>ฟอนต์ที่ถูกใช้</vt:lpstr>
      </vt:variant>
      <vt:variant>
        <vt:i4>6</vt:i4>
      </vt:variant>
      <vt:variant>
        <vt:lpstr>ธีม</vt:lpstr>
      </vt:variant>
      <vt:variant>
        <vt:i4>1</vt:i4>
      </vt:variant>
      <vt:variant>
        <vt:lpstr>ชื่อเรื่องสไลด์</vt:lpstr>
      </vt:variant>
      <vt:variant>
        <vt:i4>1</vt:i4>
      </vt:variant>
    </vt:vector>
  </HeadingPairs>
  <TitlesOfParts>
    <vt:vector size="8" baseType="lpstr">
      <vt:lpstr>Angsana New</vt:lpstr>
      <vt:lpstr>Arial</vt:lpstr>
      <vt:lpstr>Calibri</vt:lpstr>
      <vt:lpstr>Calibri Light</vt:lpstr>
      <vt:lpstr>Cordia New</vt:lpstr>
      <vt:lpstr>TH SarabunPSK</vt:lpstr>
      <vt:lpstr>ธีมของ Office</vt:lpstr>
      <vt:lpstr>ศึกษาการผลิตหัวเชื้อราเมตาไรเซี่ยมชนิดน้ำแบบสารแขวนลอยสปอร์และอัตราการใช้ที่เหมาะสมในการผลิตเชื้อราเมตาไรเซี่ยมพร้อมใช้ Study on the production of liquid metarhizium anisoppliae, suspensions, spores and the appropriate utilization rate for the production of metarhizium anisoppliae.  นางสาวอภิญญา  บุญบุตร 5940204126 นายชิษณุพงศ์  ทาโส  5940204129 สาขาวิทยาศาสตร์สิ่งแวดล้อม   คณะวิทยาศาสตร์และเทคโนโลยี มหาวิทยาลัยราชภัฏนครราชสีมา ศูนย์ส่งเสริมเทคโนโลยีการเกษตรด้านอารักขาพืช จังหวัดนครราชสีมา นายสุทัศน์  เติมสายทอง นางนววรรณ  ทองคนทา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User</dc:creator>
  <cp:lastModifiedBy>User</cp:lastModifiedBy>
  <cp:revision>43</cp:revision>
  <dcterms:created xsi:type="dcterms:W3CDTF">2020-03-20T08:04:51Z</dcterms:created>
  <dcterms:modified xsi:type="dcterms:W3CDTF">2020-03-22T15:00:01Z</dcterms:modified>
</cp:coreProperties>
</file>